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handoutMasterIdLst>
    <p:handoutMasterId r:id="rId44"/>
  </p:handoutMasterIdLst>
  <p:sldIdLst>
    <p:sldId id="303" r:id="rId2"/>
    <p:sldId id="390" r:id="rId3"/>
    <p:sldId id="321" r:id="rId4"/>
    <p:sldId id="336" r:id="rId5"/>
    <p:sldId id="338" r:id="rId6"/>
    <p:sldId id="340" r:id="rId7"/>
    <p:sldId id="330" r:id="rId8"/>
    <p:sldId id="343" r:id="rId9"/>
    <p:sldId id="374" r:id="rId10"/>
    <p:sldId id="373" r:id="rId11"/>
    <p:sldId id="351" r:id="rId12"/>
    <p:sldId id="346" r:id="rId13"/>
    <p:sldId id="359" r:id="rId14"/>
    <p:sldId id="361" r:id="rId15"/>
    <p:sldId id="362" r:id="rId16"/>
    <p:sldId id="363" r:id="rId17"/>
    <p:sldId id="364" r:id="rId18"/>
    <p:sldId id="396" r:id="rId19"/>
    <p:sldId id="395" r:id="rId20"/>
    <p:sldId id="360" r:id="rId21"/>
    <p:sldId id="366" r:id="rId22"/>
    <p:sldId id="331" r:id="rId23"/>
    <p:sldId id="332" r:id="rId24"/>
    <p:sldId id="375" r:id="rId25"/>
    <p:sldId id="372" r:id="rId26"/>
    <p:sldId id="380" r:id="rId27"/>
    <p:sldId id="371" r:id="rId28"/>
    <p:sldId id="381" r:id="rId29"/>
    <p:sldId id="348" r:id="rId30"/>
    <p:sldId id="382" r:id="rId31"/>
    <p:sldId id="367" r:id="rId32"/>
    <p:sldId id="365" r:id="rId33"/>
    <p:sldId id="370" r:id="rId34"/>
    <p:sldId id="383" r:id="rId35"/>
    <p:sldId id="392" r:id="rId36"/>
    <p:sldId id="341" r:id="rId37"/>
    <p:sldId id="384" r:id="rId38"/>
    <p:sldId id="386" r:id="rId39"/>
    <p:sldId id="393" r:id="rId40"/>
    <p:sldId id="394" r:id="rId41"/>
    <p:sldId id="329" r:id="rId4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21"/>
    <p:restoredTop sz="67510"/>
  </p:normalViewPr>
  <p:slideViewPr>
    <p:cSldViewPr snapToGrid="0" snapToObjects="1">
      <p:cViewPr varScale="1">
        <p:scale>
          <a:sx n="86" d="100"/>
          <a:sy n="86" d="100"/>
        </p:scale>
        <p:origin x="1168" y="192"/>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B20FA-5E76-1A4F-BC52-EA1B3B9EDA7F}" type="doc">
      <dgm:prSet loTypeId="urn:microsoft.com/office/officeart/2005/8/layout/orgChart1" loCatId="" qsTypeId="urn:microsoft.com/office/officeart/2005/8/quickstyle/simple3" qsCatId="simple" csTypeId="urn:microsoft.com/office/officeart/2005/8/colors/colorful5" csCatId="colorful" phldr="1"/>
      <dgm:spPr/>
      <dgm:t>
        <a:bodyPr/>
        <a:lstStyle/>
        <a:p>
          <a:endParaRPr lang="en-US"/>
        </a:p>
      </dgm:t>
    </dgm:pt>
    <dgm:pt modelId="{86FC515C-55A7-5947-B472-10D89F0304BE}">
      <dgm:prSet phldrT="[Text]" custT="1"/>
      <dgm:spPr>
        <a:solidFill>
          <a:schemeClr val="accent6">
            <a:lumMod val="40000"/>
            <a:lumOff val="60000"/>
          </a:schemeClr>
        </a:solidFill>
      </dgm:spPr>
      <dgm:t>
        <a:bodyPr/>
        <a:lstStyle/>
        <a:p>
          <a:r>
            <a:rPr lang="en-US" sz="3600" u="sng" dirty="0"/>
            <a:t>T</a:t>
          </a:r>
          <a:r>
            <a:rPr lang="en-US" sz="3600" dirty="0"/>
            <a:t>reatment</a:t>
          </a:r>
          <a:endParaRPr lang="en-US" sz="4000" dirty="0"/>
        </a:p>
      </dgm:t>
    </dgm:pt>
    <dgm:pt modelId="{46F64A8A-38D4-5646-967F-BE75AF04DA6A}" type="parTrans" cxnId="{095D1355-F043-D346-A04B-C1CB3461B889}">
      <dgm:prSet/>
      <dgm:spPr/>
      <dgm:t>
        <a:bodyPr/>
        <a:lstStyle/>
        <a:p>
          <a:endParaRPr lang="en-US"/>
        </a:p>
      </dgm:t>
    </dgm:pt>
    <dgm:pt modelId="{B6E43A60-AFB9-D846-8727-675ACCB1651F}" type="sibTrans" cxnId="{095D1355-F043-D346-A04B-C1CB3461B889}">
      <dgm:prSet/>
      <dgm:spPr/>
      <dgm:t>
        <a:bodyPr/>
        <a:lstStyle/>
        <a:p>
          <a:endParaRPr lang="en-US"/>
        </a:p>
      </dgm:t>
    </dgm:pt>
    <dgm:pt modelId="{01FA2AEC-2F0A-AE4D-81EC-02E834F9D799}">
      <dgm:prSet phldrT="[Text]" custT="1"/>
      <dgm:spPr>
        <a:solidFill>
          <a:schemeClr val="accent6">
            <a:lumMod val="40000"/>
            <a:lumOff val="60000"/>
          </a:schemeClr>
        </a:solidFill>
      </dgm:spPr>
      <dgm:t>
        <a:bodyPr/>
        <a:lstStyle/>
        <a:p>
          <a:r>
            <a:rPr lang="en-US" sz="3600" u="sng" dirty="0"/>
            <a:t>P</a:t>
          </a:r>
          <a:r>
            <a:rPr lang="en-US" sz="3600" dirty="0"/>
            <a:t>ayment</a:t>
          </a:r>
          <a:endParaRPr lang="en-US" sz="4600" dirty="0"/>
        </a:p>
      </dgm:t>
    </dgm:pt>
    <dgm:pt modelId="{CC1C4482-DDFE-B64D-82C2-A757C249EC78}" type="parTrans" cxnId="{D8BE470C-CA4E-BE41-B142-609331B790F3}">
      <dgm:prSet/>
      <dgm:spPr/>
      <dgm:t>
        <a:bodyPr/>
        <a:lstStyle/>
        <a:p>
          <a:endParaRPr lang="en-US"/>
        </a:p>
      </dgm:t>
    </dgm:pt>
    <dgm:pt modelId="{0BFDDF80-0E3E-F34E-8029-BCAAF27F264A}" type="sibTrans" cxnId="{D8BE470C-CA4E-BE41-B142-609331B790F3}">
      <dgm:prSet/>
      <dgm:spPr/>
      <dgm:t>
        <a:bodyPr/>
        <a:lstStyle/>
        <a:p>
          <a:endParaRPr lang="en-US"/>
        </a:p>
      </dgm:t>
    </dgm:pt>
    <dgm:pt modelId="{3915D809-D314-5246-8BE6-6C16D99CEF13}">
      <dgm:prSet phldrT="[Text]" custT="1"/>
      <dgm:spPr>
        <a:solidFill>
          <a:schemeClr val="accent6">
            <a:lumMod val="40000"/>
            <a:lumOff val="60000"/>
          </a:schemeClr>
        </a:solidFill>
      </dgm:spPr>
      <dgm:t>
        <a:bodyPr/>
        <a:lstStyle/>
        <a:p>
          <a:r>
            <a:rPr lang="en-US" sz="3600" u="sng" dirty="0"/>
            <a:t>O</a:t>
          </a:r>
          <a:r>
            <a:rPr lang="en-US" sz="3600" dirty="0"/>
            <a:t>perations</a:t>
          </a:r>
          <a:endParaRPr lang="en-US" sz="4600" dirty="0"/>
        </a:p>
      </dgm:t>
    </dgm:pt>
    <dgm:pt modelId="{36EF03B8-A689-6E40-8973-E955776ACD2A}" type="parTrans" cxnId="{7C7ADFF0-1A76-954E-B1D9-10FB2708B130}">
      <dgm:prSet/>
      <dgm:spPr/>
      <dgm:t>
        <a:bodyPr/>
        <a:lstStyle/>
        <a:p>
          <a:endParaRPr lang="en-US"/>
        </a:p>
      </dgm:t>
    </dgm:pt>
    <dgm:pt modelId="{B54DE803-352F-4347-B5F0-FB3708A3516E}" type="sibTrans" cxnId="{7C7ADFF0-1A76-954E-B1D9-10FB2708B130}">
      <dgm:prSet/>
      <dgm:spPr/>
      <dgm:t>
        <a:bodyPr/>
        <a:lstStyle/>
        <a:p>
          <a:endParaRPr lang="en-US"/>
        </a:p>
      </dgm:t>
    </dgm:pt>
    <dgm:pt modelId="{D8EF3380-5B51-9249-9E91-F4ECDF7BC876}">
      <dgm:prSet phldrT="[Text]" custT="1"/>
      <dgm:spPr>
        <a:noFill/>
      </dgm:spPr>
      <dgm:t>
        <a:bodyPr/>
        <a:lstStyle/>
        <a:p>
          <a:r>
            <a:rPr lang="en-US" sz="2800" dirty="0"/>
            <a:t>Patient Authorization not Needed</a:t>
          </a:r>
        </a:p>
      </dgm:t>
    </dgm:pt>
    <dgm:pt modelId="{B58B645E-359C-6343-B530-219DB6FCAC72}" type="sibTrans" cxnId="{0699CA7C-8E12-DE4B-93D5-22A2477697BA}">
      <dgm:prSet/>
      <dgm:spPr/>
      <dgm:t>
        <a:bodyPr/>
        <a:lstStyle/>
        <a:p>
          <a:endParaRPr lang="en-US"/>
        </a:p>
      </dgm:t>
    </dgm:pt>
    <dgm:pt modelId="{13214E4D-EE93-684E-B01D-3EE658A5B6C8}" type="parTrans" cxnId="{0699CA7C-8E12-DE4B-93D5-22A2477697BA}">
      <dgm:prSet/>
      <dgm:spPr/>
      <dgm:t>
        <a:bodyPr/>
        <a:lstStyle/>
        <a:p>
          <a:endParaRPr lang="en-US"/>
        </a:p>
      </dgm:t>
    </dgm:pt>
    <dgm:pt modelId="{6C28CAD0-CC5B-AF40-9AAD-8001C380FC5C}" type="pres">
      <dgm:prSet presAssocID="{EB4B20FA-5E76-1A4F-BC52-EA1B3B9EDA7F}" presName="hierChild1" presStyleCnt="0">
        <dgm:presLayoutVars>
          <dgm:orgChart val="1"/>
          <dgm:chPref val="1"/>
          <dgm:dir/>
          <dgm:animOne val="branch"/>
          <dgm:animLvl val="lvl"/>
          <dgm:resizeHandles/>
        </dgm:presLayoutVars>
      </dgm:prSet>
      <dgm:spPr/>
    </dgm:pt>
    <dgm:pt modelId="{278F4F87-F44C-0B41-AA87-2D1BF1E5DBF0}" type="pres">
      <dgm:prSet presAssocID="{D8EF3380-5B51-9249-9E91-F4ECDF7BC876}" presName="hierRoot1" presStyleCnt="0">
        <dgm:presLayoutVars>
          <dgm:hierBranch val="init"/>
        </dgm:presLayoutVars>
      </dgm:prSet>
      <dgm:spPr/>
    </dgm:pt>
    <dgm:pt modelId="{E3776570-699D-7F48-BB21-276D6123C676}" type="pres">
      <dgm:prSet presAssocID="{D8EF3380-5B51-9249-9E91-F4ECDF7BC876}" presName="rootComposite1" presStyleCnt="0"/>
      <dgm:spPr/>
    </dgm:pt>
    <dgm:pt modelId="{AD955045-D854-054D-B714-A7E2D24A7D2D}" type="pres">
      <dgm:prSet presAssocID="{D8EF3380-5B51-9249-9E91-F4ECDF7BC876}" presName="rootText1" presStyleLbl="node0" presStyleIdx="0" presStyleCnt="1" custScaleX="216029" custScaleY="35549">
        <dgm:presLayoutVars>
          <dgm:chPref val="3"/>
        </dgm:presLayoutVars>
      </dgm:prSet>
      <dgm:spPr/>
    </dgm:pt>
    <dgm:pt modelId="{D052C01E-FA22-7B44-90CC-1563530A6D6A}" type="pres">
      <dgm:prSet presAssocID="{D8EF3380-5B51-9249-9E91-F4ECDF7BC876}" presName="rootConnector1" presStyleLbl="node1" presStyleIdx="0" presStyleCnt="0"/>
      <dgm:spPr/>
    </dgm:pt>
    <dgm:pt modelId="{11F4185A-4EA8-3141-9B54-289EF9238F70}" type="pres">
      <dgm:prSet presAssocID="{D8EF3380-5B51-9249-9E91-F4ECDF7BC876}" presName="hierChild2" presStyleCnt="0"/>
      <dgm:spPr/>
    </dgm:pt>
    <dgm:pt modelId="{5B0D52B5-318E-5541-990E-D553E999C8D7}" type="pres">
      <dgm:prSet presAssocID="{46F64A8A-38D4-5646-967F-BE75AF04DA6A}" presName="Name37" presStyleLbl="parChTrans1D2" presStyleIdx="0" presStyleCnt="3"/>
      <dgm:spPr/>
    </dgm:pt>
    <dgm:pt modelId="{9CF82D40-F763-4143-AE53-8B08B9D6AE27}" type="pres">
      <dgm:prSet presAssocID="{86FC515C-55A7-5947-B472-10D89F0304BE}" presName="hierRoot2" presStyleCnt="0">
        <dgm:presLayoutVars>
          <dgm:hierBranch val="init"/>
        </dgm:presLayoutVars>
      </dgm:prSet>
      <dgm:spPr/>
    </dgm:pt>
    <dgm:pt modelId="{A1C6D2BA-ACFD-3C4F-AE2D-C9719742633E}" type="pres">
      <dgm:prSet presAssocID="{86FC515C-55A7-5947-B472-10D89F0304BE}" presName="rootComposite" presStyleCnt="0"/>
      <dgm:spPr/>
    </dgm:pt>
    <dgm:pt modelId="{A1591C4F-5904-004F-B079-83AACC79A6B1}" type="pres">
      <dgm:prSet presAssocID="{86FC515C-55A7-5947-B472-10D89F0304BE}" presName="rootText" presStyleLbl="node2" presStyleIdx="0" presStyleCnt="3" custScaleY="39949">
        <dgm:presLayoutVars>
          <dgm:chPref val="3"/>
        </dgm:presLayoutVars>
      </dgm:prSet>
      <dgm:spPr/>
    </dgm:pt>
    <dgm:pt modelId="{F65A5667-900E-1D4F-B15D-FC7038DFCB1E}" type="pres">
      <dgm:prSet presAssocID="{86FC515C-55A7-5947-B472-10D89F0304BE}" presName="rootConnector" presStyleLbl="node2" presStyleIdx="0" presStyleCnt="3"/>
      <dgm:spPr/>
    </dgm:pt>
    <dgm:pt modelId="{E36D7988-90C9-EB41-8F53-BF94324FCCE6}" type="pres">
      <dgm:prSet presAssocID="{86FC515C-55A7-5947-B472-10D89F0304BE}" presName="hierChild4" presStyleCnt="0"/>
      <dgm:spPr/>
    </dgm:pt>
    <dgm:pt modelId="{5F06B04A-BF3F-1342-91DD-1B37FB3B782A}" type="pres">
      <dgm:prSet presAssocID="{86FC515C-55A7-5947-B472-10D89F0304BE}" presName="hierChild5" presStyleCnt="0"/>
      <dgm:spPr/>
    </dgm:pt>
    <dgm:pt modelId="{135630FA-28B3-1541-BEAB-838290CE9F26}" type="pres">
      <dgm:prSet presAssocID="{CC1C4482-DDFE-B64D-82C2-A757C249EC78}" presName="Name37" presStyleLbl="parChTrans1D2" presStyleIdx="1" presStyleCnt="3"/>
      <dgm:spPr/>
    </dgm:pt>
    <dgm:pt modelId="{B697603C-0894-8E4B-BEEC-EA1A44BB81A2}" type="pres">
      <dgm:prSet presAssocID="{01FA2AEC-2F0A-AE4D-81EC-02E834F9D799}" presName="hierRoot2" presStyleCnt="0">
        <dgm:presLayoutVars>
          <dgm:hierBranch val="init"/>
        </dgm:presLayoutVars>
      </dgm:prSet>
      <dgm:spPr/>
    </dgm:pt>
    <dgm:pt modelId="{F81F6527-C77F-7C44-9663-CBA3B641500E}" type="pres">
      <dgm:prSet presAssocID="{01FA2AEC-2F0A-AE4D-81EC-02E834F9D799}" presName="rootComposite" presStyleCnt="0"/>
      <dgm:spPr/>
    </dgm:pt>
    <dgm:pt modelId="{09D87B32-AE54-CF4B-87D5-3DB49ADF162A}" type="pres">
      <dgm:prSet presAssocID="{01FA2AEC-2F0A-AE4D-81EC-02E834F9D799}" presName="rootText" presStyleLbl="node2" presStyleIdx="1" presStyleCnt="3" custScaleY="39949">
        <dgm:presLayoutVars>
          <dgm:chPref val="3"/>
        </dgm:presLayoutVars>
      </dgm:prSet>
      <dgm:spPr/>
    </dgm:pt>
    <dgm:pt modelId="{83EFE99C-2E6E-A646-937F-F9D864927E62}" type="pres">
      <dgm:prSet presAssocID="{01FA2AEC-2F0A-AE4D-81EC-02E834F9D799}" presName="rootConnector" presStyleLbl="node2" presStyleIdx="1" presStyleCnt="3"/>
      <dgm:spPr/>
    </dgm:pt>
    <dgm:pt modelId="{8DE407FC-323B-7441-8CDF-9C11F377F01E}" type="pres">
      <dgm:prSet presAssocID="{01FA2AEC-2F0A-AE4D-81EC-02E834F9D799}" presName="hierChild4" presStyleCnt="0"/>
      <dgm:spPr/>
    </dgm:pt>
    <dgm:pt modelId="{E78717AD-69E2-3248-86BF-57AD04CF5EFA}" type="pres">
      <dgm:prSet presAssocID="{01FA2AEC-2F0A-AE4D-81EC-02E834F9D799}" presName="hierChild5" presStyleCnt="0"/>
      <dgm:spPr/>
    </dgm:pt>
    <dgm:pt modelId="{14485802-E54B-314E-A223-10ED51523CBE}" type="pres">
      <dgm:prSet presAssocID="{36EF03B8-A689-6E40-8973-E955776ACD2A}" presName="Name37" presStyleLbl="parChTrans1D2" presStyleIdx="2" presStyleCnt="3"/>
      <dgm:spPr/>
    </dgm:pt>
    <dgm:pt modelId="{F8FE9C9D-8D0A-EB4B-8FBA-F62B1920E8C1}" type="pres">
      <dgm:prSet presAssocID="{3915D809-D314-5246-8BE6-6C16D99CEF13}" presName="hierRoot2" presStyleCnt="0">
        <dgm:presLayoutVars>
          <dgm:hierBranch val="init"/>
        </dgm:presLayoutVars>
      </dgm:prSet>
      <dgm:spPr/>
    </dgm:pt>
    <dgm:pt modelId="{4661D2D6-E754-3249-892D-96123F362513}" type="pres">
      <dgm:prSet presAssocID="{3915D809-D314-5246-8BE6-6C16D99CEF13}" presName="rootComposite" presStyleCnt="0"/>
      <dgm:spPr/>
    </dgm:pt>
    <dgm:pt modelId="{00DFAE62-ACF5-964D-9E3F-36A3E9C0D132}" type="pres">
      <dgm:prSet presAssocID="{3915D809-D314-5246-8BE6-6C16D99CEF13}" presName="rootText" presStyleLbl="node2" presStyleIdx="2" presStyleCnt="3" custScaleY="39949">
        <dgm:presLayoutVars>
          <dgm:chPref val="3"/>
        </dgm:presLayoutVars>
      </dgm:prSet>
      <dgm:spPr/>
    </dgm:pt>
    <dgm:pt modelId="{84BC1F8A-A237-CC4B-A944-FBE62604D1D9}" type="pres">
      <dgm:prSet presAssocID="{3915D809-D314-5246-8BE6-6C16D99CEF13}" presName="rootConnector" presStyleLbl="node2" presStyleIdx="2" presStyleCnt="3"/>
      <dgm:spPr/>
    </dgm:pt>
    <dgm:pt modelId="{B765FD9F-2E7C-6348-857D-AE6C729D9C05}" type="pres">
      <dgm:prSet presAssocID="{3915D809-D314-5246-8BE6-6C16D99CEF13}" presName="hierChild4" presStyleCnt="0"/>
      <dgm:spPr/>
    </dgm:pt>
    <dgm:pt modelId="{FB98E8A6-A33B-0142-87DF-A6154C089404}" type="pres">
      <dgm:prSet presAssocID="{3915D809-D314-5246-8BE6-6C16D99CEF13}" presName="hierChild5" presStyleCnt="0"/>
      <dgm:spPr/>
    </dgm:pt>
    <dgm:pt modelId="{5946B3F3-A1D7-E745-B14A-7A59774A3191}" type="pres">
      <dgm:prSet presAssocID="{D8EF3380-5B51-9249-9E91-F4ECDF7BC876}" presName="hierChild3" presStyleCnt="0"/>
      <dgm:spPr/>
    </dgm:pt>
  </dgm:ptLst>
  <dgm:cxnLst>
    <dgm:cxn modelId="{D8BE470C-CA4E-BE41-B142-609331B790F3}" srcId="{D8EF3380-5B51-9249-9E91-F4ECDF7BC876}" destId="{01FA2AEC-2F0A-AE4D-81EC-02E834F9D799}" srcOrd="1" destOrd="0" parTransId="{CC1C4482-DDFE-B64D-82C2-A757C249EC78}" sibTransId="{0BFDDF80-0E3E-F34E-8029-BCAAF27F264A}"/>
    <dgm:cxn modelId="{A0E09029-F734-3C4E-9038-6600B27F3A0F}" type="presOf" srcId="{86FC515C-55A7-5947-B472-10D89F0304BE}" destId="{F65A5667-900E-1D4F-B15D-FC7038DFCB1E}" srcOrd="1" destOrd="0" presId="urn:microsoft.com/office/officeart/2005/8/layout/orgChart1"/>
    <dgm:cxn modelId="{9D6F002F-939A-D846-96C2-F4D813C7D563}" type="presOf" srcId="{D8EF3380-5B51-9249-9E91-F4ECDF7BC876}" destId="{D052C01E-FA22-7B44-90CC-1563530A6D6A}" srcOrd="1" destOrd="0" presId="urn:microsoft.com/office/officeart/2005/8/layout/orgChart1"/>
    <dgm:cxn modelId="{5333CA2F-CCC4-A44F-8EE0-F7DDED838AC7}" type="presOf" srcId="{36EF03B8-A689-6E40-8973-E955776ACD2A}" destId="{14485802-E54B-314E-A223-10ED51523CBE}" srcOrd="0" destOrd="0" presId="urn:microsoft.com/office/officeart/2005/8/layout/orgChart1"/>
    <dgm:cxn modelId="{C5A48F37-DD2F-2845-BD43-F0CD94C3E267}" type="presOf" srcId="{D8EF3380-5B51-9249-9E91-F4ECDF7BC876}" destId="{AD955045-D854-054D-B714-A7E2D24A7D2D}" srcOrd="0" destOrd="0" presId="urn:microsoft.com/office/officeart/2005/8/layout/orgChart1"/>
    <dgm:cxn modelId="{095D1355-F043-D346-A04B-C1CB3461B889}" srcId="{D8EF3380-5B51-9249-9E91-F4ECDF7BC876}" destId="{86FC515C-55A7-5947-B472-10D89F0304BE}" srcOrd="0" destOrd="0" parTransId="{46F64A8A-38D4-5646-967F-BE75AF04DA6A}" sibTransId="{B6E43A60-AFB9-D846-8727-675ACCB1651F}"/>
    <dgm:cxn modelId="{3A8C8B59-87AA-A743-B551-9333E896ED05}" type="presOf" srcId="{CC1C4482-DDFE-B64D-82C2-A757C249EC78}" destId="{135630FA-28B3-1541-BEAB-838290CE9F26}" srcOrd="0" destOrd="0" presId="urn:microsoft.com/office/officeart/2005/8/layout/orgChart1"/>
    <dgm:cxn modelId="{F2BEB25C-ECF5-C34B-ACCA-BB47805993EB}" type="presOf" srcId="{01FA2AEC-2F0A-AE4D-81EC-02E834F9D799}" destId="{83EFE99C-2E6E-A646-937F-F9D864927E62}" srcOrd="1" destOrd="0" presId="urn:microsoft.com/office/officeart/2005/8/layout/orgChart1"/>
    <dgm:cxn modelId="{0699CA7C-8E12-DE4B-93D5-22A2477697BA}" srcId="{EB4B20FA-5E76-1A4F-BC52-EA1B3B9EDA7F}" destId="{D8EF3380-5B51-9249-9E91-F4ECDF7BC876}" srcOrd="0" destOrd="0" parTransId="{13214E4D-EE93-684E-B01D-3EE658A5B6C8}" sibTransId="{B58B645E-359C-6343-B530-219DB6FCAC72}"/>
    <dgm:cxn modelId="{DE066381-1163-EA46-BD34-3A20C6B66A30}" type="presOf" srcId="{3915D809-D314-5246-8BE6-6C16D99CEF13}" destId="{00DFAE62-ACF5-964D-9E3F-36A3E9C0D132}" srcOrd="0" destOrd="0" presId="urn:microsoft.com/office/officeart/2005/8/layout/orgChart1"/>
    <dgm:cxn modelId="{9676F2C0-43F5-0944-A37A-A3E2376B86E8}" type="presOf" srcId="{3915D809-D314-5246-8BE6-6C16D99CEF13}" destId="{84BC1F8A-A237-CC4B-A944-FBE62604D1D9}" srcOrd="1" destOrd="0" presId="urn:microsoft.com/office/officeart/2005/8/layout/orgChart1"/>
    <dgm:cxn modelId="{D8C3D1CC-9545-2245-A4D0-67A617AF3032}" type="presOf" srcId="{EB4B20FA-5E76-1A4F-BC52-EA1B3B9EDA7F}" destId="{6C28CAD0-CC5B-AF40-9AAD-8001C380FC5C}" srcOrd="0" destOrd="0" presId="urn:microsoft.com/office/officeart/2005/8/layout/orgChart1"/>
    <dgm:cxn modelId="{1D52F8DB-6F8D-DF4B-A514-8DAFE3146D4F}" type="presOf" srcId="{01FA2AEC-2F0A-AE4D-81EC-02E834F9D799}" destId="{09D87B32-AE54-CF4B-87D5-3DB49ADF162A}" srcOrd="0" destOrd="0" presId="urn:microsoft.com/office/officeart/2005/8/layout/orgChart1"/>
    <dgm:cxn modelId="{38CF7FEE-F83C-994A-929D-C9D649B504AA}" type="presOf" srcId="{86FC515C-55A7-5947-B472-10D89F0304BE}" destId="{A1591C4F-5904-004F-B079-83AACC79A6B1}" srcOrd="0" destOrd="0" presId="urn:microsoft.com/office/officeart/2005/8/layout/orgChart1"/>
    <dgm:cxn modelId="{7C7ADFF0-1A76-954E-B1D9-10FB2708B130}" srcId="{D8EF3380-5B51-9249-9E91-F4ECDF7BC876}" destId="{3915D809-D314-5246-8BE6-6C16D99CEF13}" srcOrd="2" destOrd="0" parTransId="{36EF03B8-A689-6E40-8973-E955776ACD2A}" sibTransId="{B54DE803-352F-4347-B5F0-FB3708A3516E}"/>
    <dgm:cxn modelId="{09FB28F5-52C5-3742-B408-0D9920645540}" type="presOf" srcId="{46F64A8A-38D4-5646-967F-BE75AF04DA6A}" destId="{5B0D52B5-318E-5541-990E-D553E999C8D7}" srcOrd="0" destOrd="0" presId="urn:microsoft.com/office/officeart/2005/8/layout/orgChart1"/>
    <dgm:cxn modelId="{AE72C0EC-35FA-7A45-9400-80E6B63A1ED0}" type="presParOf" srcId="{6C28CAD0-CC5B-AF40-9AAD-8001C380FC5C}" destId="{278F4F87-F44C-0B41-AA87-2D1BF1E5DBF0}" srcOrd="0" destOrd="0" presId="urn:microsoft.com/office/officeart/2005/8/layout/orgChart1"/>
    <dgm:cxn modelId="{24308389-701E-5741-B9C3-0F145D66A87F}" type="presParOf" srcId="{278F4F87-F44C-0B41-AA87-2D1BF1E5DBF0}" destId="{E3776570-699D-7F48-BB21-276D6123C676}" srcOrd="0" destOrd="0" presId="urn:microsoft.com/office/officeart/2005/8/layout/orgChart1"/>
    <dgm:cxn modelId="{19C6C0B5-157D-F84F-BC0C-5975866AB413}" type="presParOf" srcId="{E3776570-699D-7F48-BB21-276D6123C676}" destId="{AD955045-D854-054D-B714-A7E2D24A7D2D}" srcOrd="0" destOrd="0" presId="urn:microsoft.com/office/officeart/2005/8/layout/orgChart1"/>
    <dgm:cxn modelId="{48B94D6D-81F0-AE41-82D4-E9C795A505DA}" type="presParOf" srcId="{E3776570-699D-7F48-BB21-276D6123C676}" destId="{D052C01E-FA22-7B44-90CC-1563530A6D6A}" srcOrd="1" destOrd="0" presId="urn:microsoft.com/office/officeart/2005/8/layout/orgChart1"/>
    <dgm:cxn modelId="{41073166-20C4-4749-8EB1-652E25BC3563}" type="presParOf" srcId="{278F4F87-F44C-0B41-AA87-2D1BF1E5DBF0}" destId="{11F4185A-4EA8-3141-9B54-289EF9238F70}" srcOrd="1" destOrd="0" presId="urn:microsoft.com/office/officeart/2005/8/layout/orgChart1"/>
    <dgm:cxn modelId="{9B9373E3-992F-6045-9386-A6A5A0D10009}" type="presParOf" srcId="{11F4185A-4EA8-3141-9B54-289EF9238F70}" destId="{5B0D52B5-318E-5541-990E-D553E999C8D7}" srcOrd="0" destOrd="0" presId="urn:microsoft.com/office/officeart/2005/8/layout/orgChart1"/>
    <dgm:cxn modelId="{166298DE-6533-BE4B-B144-8DB235C48141}" type="presParOf" srcId="{11F4185A-4EA8-3141-9B54-289EF9238F70}" destId="{9CF82D40-F763-4143-AE53-8B08B9D6AE27}" srcOrd="1" destOrd="0" presId="urn:microsoft.com/office/officeart/2005/8/layout/orgChart1"/>
    <dgm:cxn modelId="{21166220-EC4E-D845-AAF8-31502012872E}" type="presParOf" srcId="{9CF82D40-F763-4143-AE53-8B08B9D6AE27}" destId="{A1C6D2BA-ACFD-3C4F-AE2D-C9719742633E}" srcOrd="0" destOrd="0" presId="urn:microsoft.com/office/officeart/2005/8/layout/orgChart1"/>
    <dgm:cxn modelId="{5AFB9F9C-C954-7D4E-B64B-6995695FB520}" type="presParOf" srcId="{A1C6D2BA-ACFD-3C4F-AE2D-C9719742633E}" destId="{A1591C4F-5904-004F-B079-83AACC79A6B1}" srcOrd="0" destOrd="0" presId="urn:microsoft.com/office/officeart/2005/8/layout/orgChart1"/>
    <dgm:cxn modelId="{3925A48E-0675-604F-99C6-16ECF7696150}" type="presParOf" srcId="{A1C6D2BA-ACFD-3C4F-AE2D-C9719742633E}" destId="{F65A5667-900E-1D4F-B15D-FC7038DFCB1E}" srcOrd="1" destOrd="0" presId="urn:microsoft.com/office/officeart/2005/8/layout/orgChart1"/>
    <dgm:cxn modelId="{D05BBD53-5420-3347-8F7B-9F0B882B1B56}" type="presParOf" srcId="{9CF82D40-F763-4143-AE53-8B08B9D6AE27}" destId="{E36D7988-90C9-EB41-8F53-BF94324FCCE6}" srcOrd="1" destOrd="0" presId="urn:microsoft.com/office/officeart/2005/8/layout/orgChart1"/>
    <dgm:cxn modelId="{B4F67BA7-A205-174C-91DD-299752363237}" type="presParOf" srcId="{9CF82D40-F763-4143-AE53-8B08B9D6AE27}" destId="{5F06B04A-BF3F-1342-91DD-1B37FB3B782A}" srcOrd="2" destOrd="0" presId="urn:microsoft.com/office/officeart/2005/8/layout/orgChart1"/>
    <dgm:cxn modelId="{E7C18BE0-7455-3242-8C6B-512E3ACBF3F4}" type="presParOf" srcId="{11F4185A-4EA8-3141-9B54-289EF9238F70}" destId="{135630FA-28B3-1541-BEAB-838290CE9F26}" srcOrd="2" destOrd="0" presId="urn:microsoft.com/office/officeart/2005/8/layout/orgChart1"/>
    <dgm:cxn modelId="{08FB775D-AA9A-1042-A371-02C7CE768085}" type="presParOf" srcId="{11F4185A-4EA8-3141-9B54-289EF9238F70}" destId="{B697603C-0894-8E4B-BEEC-EA1A44BB81A2}" srcOrd="3" destOrd="0" presId="urn:microsoft.com/office/officeart/2005/8/layout/orgChart1"/>
    <dgm:cxn modelId="{EDA5FEBA-BAF1-AC48-BF7E-657D3034C991}" type="presParOf" srcId="{B697603C-0894-8E4B-BEEC-EA1A44BB81A2}" destId="{F81F6527-C77F-7C44-9663-CBA3B641500E}" srcOrd="0" destOrd="0" presId="urn:microsoft.com/office/officeart/2005/8/layout/orgChart1"/>
    <dgm:cxn modelId="{289693BC-5C98-AE4B-8145-43C45AE66227}" type="presParOf" srcId="{F81F6527-C77F-7C44-9663-CBA3B641500E}" destId="{09D87B32-AE54-CF4B-87D5-3DB49ADF162A}" srcOrd="0" destOrd="0" presId="urn:microsoft.com/office/officeart/2005/8/layout/orgChart1"/>
    <dgm:cxn modelId="{353620B7-2061-5341-8417-AB6CC8926D11}" type="presParOf" srcId="{F81F6527-C77F-7C44-9663-CBA3B641500E}" destId="{83EFE99C-2E6E-A646-937F-F9D864927E62}" srcOrd="1" destOrd="0" presId="urn:microsoft.com/office/officeart/2005/8/layout/orgChart1"/>
    <dgm:cxn modelId="{00B53836-B9A3-944F-9CAD-EED4F5FA3295}" type="presParOf" srcId="{B697603C-0894-8E4B-BEEC-EA1A44BB81A2}" destId="{8DE407FC-323B-7441-8CDF-9C11F377F01E}" srcOrd="1" destOrd="0" presId="urn:microsoft.com/office/officeart/2005/8/layout/orgChart1"/>
    <dgm:cxn modelId="{CD2DB227-2ABF-9D42-A2F2-F92DFEF88052}" type="presParOf" srcId="{B697603C-0894-8E4B-BEEC-EA1A44BB81A2}" destId="{E78717AD-69E2-3248-86BF-57AD04CF5EFA}" srcOrd="2" destOrd="0" presId="urn:microsoft.com/office/officeart/2005/8/layout/orgChart1"/>
    <dgm:cxn modelId="{32194F0C-9DDC-9B43-B629-C93A662D5B41}" type="presParOf" srcId="{11F4185A-4EA8-3141-9B54-289EF9238F70}" destId="{14485802-E54B-314E-A223-10ED51523CBE}" srcOrd="4" destOrd="0" presId="urn:microsoft.com/office/officeart/2005/8/layout/orgChart1"/>
    <dgm:cxn modelId="{BFE32CAB-5BF3-D74D-A4EA-E3D7ECF86329}" type="presParOf" srcId="{11F4185A-4EA8-3141-9B54-289EF9238F70}" destId="{F8FE9C9D-8D0A-EB4B-8FBA-F62B1920E8C1}" srcOrd="5" destOrd="0" presId="urn:microsoft.com/office/officeart/2005/8/layout/orgChart1"/>
    <dgm:cxn modelId="{66783E18-28BD-084A-BB4B-9480140A16B5}" type="presParOf" srcId="{F8FE9C9D-8D0A-EB4B-8FBA-F62B1920E8C1}" destId="{4661D2D6-E754-3249-892D-96123F362513}" srcOrd="0" destOrd="0" presId="urn:microsoft.com/office/officeart/2005/8/layout/orgChart1"/>
    <dgm:cxn modelId="{515CB584-A3A1-504A-B7EF-0DAB56B37C42}" type="presParOf" srcId="{4661D2D6-E754-3249-892D-96123F362513}" destId="{00DFAE62-ACF5-964D-9E3F-36A3E9C0D132}" srcOrd="0" destOrd="0" presId="urn:microsoft.com/office/officeart/2005/8/layout/orgChart1"/>
    <dgm:cxn modelId="{CDDC6CA1-4D7A-464E-9188-8F813CD0B130}" type="presParOf" srcId="{4661D2D6-E754-3249-892D-96123F362513}" destId="{84BC1F8A-A237-CC4B-A944-FBE62604D1D9}" srcOrd="1" destOrd="0" presId="urn:microsoft.com/office/officeart/2005/8/layout/orgChart1"/>
    <dgm:cxn modelId="{D475100B-1520-D342-B03A-9B1C08F1FC73}" type="presParOf" srcId="{F8FE9C9D-8D0A-EB4B-8FBA-F62B1920E8C1}" destId="{B765FD9F-2E7C-6348-857D-AE6C729D9C05}" srcOrd="1" destOrd="0" presId="urn:microsoft.com/office/officeart/2005/8/layout/orgChart1"/>
    <dgm:cxn modelId="{C7B124E3-F115-0944-B6F2-F92960B9ED88}" type="presParOf" srcId="{F8FE9C9D-8D0A-EB4B-8FBA-F62B1920E8C1}" destId="{FB98E8A6-A33B-0142-87DF-A6154C089404}" srcOrd="2" destOrd="0" presId="urn:microsoft.com/office/officeart/2005/8/layout/orgChart1"/>
    <dgm:cxn modelId="{45A0297C-A364-AF43-A5C7-5722F169A37F}" type="presParOf" srcId="{278F4F87-F44C-0B41-AA87-2D1BF1E5DBF0}" destId="{5946B3F3-A1D7-E745-B14A-7A59774A319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1D560-A744-154A-8731-CD48D5742782}" type="doc">
      <dgm:prSet loTypeId="urn:microsoft.com/office/officeart/2005/8/layout/process1" loCatId="" qsTypeId="urn:microsoft.com/office/officeart/2005/8/quickstyle/simple4" qsCatId="simple" csTypeId="urn:microsoft.com/office/officeart/2005/8/colors/accent0_3" csCatId="mainScheme" phldr="1"/>
      <dgm:spPr/>
    </dgm:pt>
    <dgm:pt modelId="{0D103EE4-FFF1-8448-B16A-C65893BD9999}">
      <dgm:prSet phldrT="[Text]"/>
      <dgm:spPr/>
      <dgm:t>
        <a:bodyPr/>
        <a:lstStyle/>
        <a:p>
          <a:r>
            <a:rPr lang="en-US" dirty="0"/>
            <a:t>Spend a </a:t>
          </a:r>
          <a:r>
            <a:rPr lang="en-US" u="sng" dirty="0"/>
            <a:t>limited </a:t>
          </a:r>
          <a:r>
            <a:rPr lang="en-US" u="none" dirty="0"/>
            <a:t>amount of time </a:t>
          </a:r>
          <a:r>
            <a:rPr lang="en-US" u="sng" dirty="0"/>
            <a:t>actively</a:t>
          </a:r>
          <a:r>
            <a:rPr lang="en-US" dirty="0"/>
            <a:t> looking for the solution</a:t>
          </a:r>
        </a:p>
      </dgm:t>
    </dgm:pt>
    <dgm:pt modelId="{0570FBC4-AC7C-8D4F-8B24-7BA5158E1AFF}" type="parTrans" cxnId="{D1BFC0BA-6FF0-5F43-AAD7-9D56054D2973}">
      <dgm:prSet/>
      <dgm:spPr/>
      <dgm:t>
        <a:bodyPr/>
        <a:lstStyle/>
        <a:p>
          <a:endParaRPr lang="en-US"/>
        </a:p>
      </dgm:t>
    </dgm:pt>
    <dgm:pt modelId="{BDAF3473-E0CA-2E48-BB92-84762A865F59}" type="sibTrans" cxnId="{D1BFC0BA-6FF0-5F43-AAD7-9D56054D2973}">
      <dgm:prSet/>
      <dgm:spPr/>
      <dgm:t>
        <a:bodyPr/>
        <a:lstStyle/>
        <a:p>
          <a:endParaRPr lang="en-US"/>
        </a:p>
      </dgm:t>
    </dgm:pt>
    <dgm:pt modelId="{294ADEA4-C851-1043-BE5E-A4373C8A2084}">
      <dgm:prSet phldrT="[Text]"/>
      <dgm:spPr/>
      <dgm:t>
        <a:bodyPr/>
        <a:lstStyle/>
        <a:p>
          <a:r>
            <a:rPr lang="en-US" dirty="0"/>
            <a:t>Ask for help</a:t>
          </a:r>
        </a:p>
      </dgm:t>
    </dgm:pt>
    <dgm:pt modelId="{74496209-1B06-7A4B-8BB4-BE0D4056D8FC}" type="parTrans" cxnId="{FC6F1EEB-E085-A74D-B53F-EBE1B3CE7B97}">
      <dgm:prSet/>
      <dgm:spPr/>
      <dgm:t>
        <a:bodyPr/>
        <a:lstStyle/>
        <a:p>
          <a:endParaRPr lang="en-US"/>
        </a:p>
      </dgm:t>
    </dgm:pt>
    <dgm:pt modelId="{534B4312-E6CF-2443-984E-E2AF25AE231C}" type="sibTrans" cxnId="{FC6F1EEB-E085-A74D-B53F-EBE1B3CE7B97}">
      <dgm:prSet/>
      <dgm:spPr/>
      <dgm:t>
        <a:bodyPr/>
        <a:lstStyle/>
        <a:p>
          <a:endParaRPr lang="en-US"/>
        </a:p>
      </dgm:t>
    </dgm:pt>
    <dgm:pt modelId="{EA1801E4-CDEA-8E4C-A227-A8410C8B52E9}" type="pres">
      <dgm:prSet presAssocID="{D5E1D560-A744-154A-8731-CD48D5742782}" presName="Name0" presStyleCnt="0">
        <dgm:presLayoutVars>
          <dgm:dir/>
          <dgm:resizeHandles val="exact"/>
        </dgm:presLayoutVars>
      </dgm:prSet>
      <dgm:spPr/>
    </dgm:pt>
    <dgm:pt modelId="{2677B3CB-B032-F546-A603-E462CD3FD292}" type="pres">
      <dgm:prSet presAssocID="{0D103EE4-FFF1-8448-B16A-C65893BD9999}" presName="node" presStyleLbl="node1" presStyleIdx="0" presStyleCnt="2">
        <dgm:presLayoutVars>
          <dgm:bulletEnabled val="1"/>
        </dgm:presLayoutVars>
      </dgm:prSet>
      <dgm:spPr/>
    </dgm:pt>
    <dgm:pt modelId="{EAE5AE4B-51ED-1044-B120-204CE3E495F4}" type="pres">
      <dgm:prSet presAssocID="{BDAF3473-E0CA-2E48-BB92-84762A865F59}" presName="sibTrans" presStyleLbl="sibTrans2D1" presStyleIdx="0" presStyleCnt="1"/>
      <dgm:spPr/>
    </dgm:pt>
    <dgm:pt modelId="{EAC86501-3729-FB47-98F9-7CCBDF3CB164}" type="pres">
      <dgm:prSet presAssocID="{BDAF3473-E0CA-2E48-BB92-84762A865F59}" presName="connectorText" presStyleLbl="sibTrans2D1" presStyleIdx="0" presStyleCnt="1"/>
      <dgm:spPr/>
    </dgm:pt>
    <dgm:pt modelId="{346F3ED3-A260-EE44-ADF1-9EC2B876AAD8}" type="pres">
      <dgm:prSet presAssocID="{294ADEA4-C851-1043-BE5E-A4373C8A2084}" presName="node" presStyleLbl="node1" presStyleIdx="1" presStyleCnt="2">
        <dgm:presLayoutVars>
          <dgm:bulletEnabled val="1"/>
        </dgm:presLayoutVars>
      </dgm:prSet>
      <dgm:spPr/>
    </dgm:pt>
  </dgm:ptLst>
  <dgm:cxnLst>
    <dgm:cxn modelId="{DC366619-2351-E045-83DF-1A40B98D7DF6}" type="presOf" srcId="{0D103EE4-FFF1-8448-B16A-C65893BD9999}" destId="{2677B3CB-B032-F546-A603-E462CD3FD292}" srcOrd="0" destOrd="0" presId="urn:microsoft.com/office/officeart/2005/8/layout/process1"/>
    <dgm:cxn modelId="{85DCDE83-C99D-424F-823B-72044E99C93B}" type="presOf" srcId="{D5E1D560-A744-154A-8731-CD48D5742782}" destId="{EA1801E4-CDEA-8E4C-A227-A8410C8B52E9}" srcOrd="0" destOrd="0" presId="urn:microsoft.com/office/officeart/2005/8/layout/process1"/>
    <dgm:cxn modelId="{3734FC8D-CCD6-4A4C-B2F1-60E14984D915}" type="presOf" srcId="{BDAF3473-E0CA-2E48-BB92-84762A865F59}" destId="{EAC86501-3729-FB47-98F9-7CCBDF3CB164}" srcOrd="1" destOrd="0" presId="urn:microsoft.com/office/officeart/2005/8/layout/process1"/>
    <dgm:cxn modelId="{D1BFC0BA-6FF0-5F43-AAD7-9D56054D2973}" srcId="{D5E1D560-A744-154A-8731-CD48D5742782}" destId="{0D103EE4-FFF1-8448-B16A-C65893BD9999}" srcOrd="0" destOrd="0" parTransId="{0570FBC4-AC7C-8D4F-8B24-7BA5158E1AFF}" sibTransId="{BDAF3473-E0CA-2E48-BB92-84762A865F59}"/>
    <dgm:cxn modelId="{CFAFD0D6-1C55-D044-B1F8-6754564A3DD9}" type="presOf" srcId="{BDAF3473-E0CA-2E48-BB92-84762A865F59}" destId="{EAE5AE4B-51ED-1044-B120-204CE3E495F4}" srcOrd="0" destOrd="0" presId="urn:microsoft.com/office/officeart/2005/8/layout/process1"/>
    <dgm:cxn modelId="{2D61A9E6-402C-3645-BA66-A5BC9BABD529}" type="presOf" srcId="{294ADEA4-C851-1043-BE5E-A4373C8A2084}" destId="{346F3ED3-A260-EE44-ADF1-9EC2B876AAD8}" srcOrd="0" destOrd="0" presId="urn:microsoft.com/office/officeart/2005/8/layout/process1"/>
    <dgm:cxn modelId="{FC6F1EEB-E085-A74D-B53F-EBE1B3CE7B97}" srcId="{D5E1D560-A744-154A-8731-CD48D5742782}" destId="{294ADEA4-C851-1043-BE5E-A4373C8A2084}" srcOrd="1" destOrd="0" parTransId="{74496209-1B06-7A4B-8BB4-BE0D4056D8FC}" sibTransId="{534B4312-E6CF-2443-984E-E2AF25AE231C}"/>
    <dgm:cxn modelId="{C774216F-EF46-8B46-B45D-C3AA0D616CFE}" type="presParOf" srcId="{EA1801E4-CDEA-8E4C-A227-A8410C8B52E9}" destId="{2677B3CB-B032-F546-A603-E462CD3FD292}" srcOrd="0" destOrd="0" presId="urn:microsoft.com/office/officeart/2005/8/layout/process1"/>
    <dgm:cxn modelId="{A9482051-672F-7D45-9BDC-3D04B774D9F2}" type="presParOf" srcId="{EA1801E4-CDEA-8E4C-A227-A8410C8B52E9}" destId="{EAE5AE4B-51ED-1044-B120-204CE3E495F4}" srcOrd="1" destOrd="0" presId="urn:microsoft.com/office/officeart/2005/8/layout/process1"/>
    <dgm:cxn modelId="{E060D351-EB5D-4A44-AB57-A47E1F101421}" type="presParOf" srcId="{EAE5AE4B-51ED-1044-B120-204CE3E495F4}" destId="{EAC86501-3729-FB47-98F9-7CCBDF3CB164}" srcOrd="0" destOrd="0" presId="urn:microsoft.com/office/officeart/2005/8/layout/process1"/>
    <dgm:cxn modelId="{E6C47752-F37A-6F42-963F-208DCBAF791E}" type="presParOf" srcId="{EA1801E4-CDEA-8E4C-A227-A8410C8B52E9}" destId="{346F3ED3-A260-EE44-ADF1-9EC2B876AAD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85802-E54B-314E-A223-10ED51523CBE}">
      <dsp:nvSpPr>
        <dsp:cNvPr id="0" name=""/>
        <dsp:cNvSpPr/>
      </dsp:nvSpPr>
      <dsp:spPr>
        <a:xfrm>
          <a:off x="5470357" y="1691486"/>
          <a:ext cx="3870317" cy="671708"/>
        </a:xfrm>
        <a:custGeom>
          <a:avLst/>
          <a:gdLst/>
          <a:ahLst/>
          <a:cxnLst/>
          <a:rect l="0" t="0" r="0" b="0"/>
          <a:pathLst>
            <a:path>
              <a:moveTo>
                <a:pt x="0" y="0"/>
              </a:moveTo>
              <a:lnTo>
                <a:pt x="0" y="335854"/>
              </a:lnTo>
              <a:lnTo>
                <a:pt x="3870317" y="335854"/>
              </a:lnTo>
              <a:lnTo>
                <a:pt x="3870317"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5630FA-28B3-1541-BEAB-838290CE9F26}">
      <dsp:nvSpPr>
        <dsp:cNvPr id="0" name=""/>
        <dsp:cNvSpPr/>
      </dsp:nvSpPr>
      <dsp:spPr>
        <a:xfrm>
          <a:off x="5424637" y="1691486"/>
          <a:ext cx="91440" cy="671708"/>
        </a:xfrm>
        <a:custGeom>
          <a:avLst/>
          <a:gdLst/>
          <a:ahLst/>
          <a:cxnLst/>
          <a:rect l="0" t="0" r="0" b="0"/>
          <a:pathLst>
            <a:path>
              <a:moveTo>
                <a:pt x="45720" y="0"/>
              </a:moveTo>
              <a:lnTo>
                <a:pt x="45720"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0D52B5-318E-5541-990E-D553E999C8D7}">
      <dsp:nvSpPr>
        <dsp:cNvPr id="0" name=""/>
        <dsp:cNvSpPr/>
      </dsp:nvSpPr>
      <dsp:spPr>
        <a:xfrm>
          <a:off x="1600039" y="1691486"/>
          <a:ext cx="3870317" cy="671708"/>
        </a:xfrm>
        <a:custGeom>
          <a:avLst/>
          <a:gdLst/>
          <a:ahLst/>
          <a:cxnLst/>
          <a:rect l="0" t="0" r="0" b="0"/>
          <a:pathLst>
            <a:path>
              <a:moveTo>
                <a:pt x="3870317" y="0"/>
              </a:moveTo>
              <a:lnTo>
                <a:pt x="3870317" y="335854"/>
              </a:lnTo>
              <a:lnTo>
                <a:pt x="0" y="335854"/>
              </a:lnTo>
              <a:lnTo>
                <a:pt x="0"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55045-D854-054D-B714-A7E2D24A7D2D}">
      <dsp:nvSpPr>
        <dsp:cNvPr id="0" name=""/>
        <dsp:cNvSpPr/>
      </dsp:nvSpPr>
      <dsp:spPr>
        <a:xfrm>
          <a:off x="2015394" y="1122949"/>
          <a:ext cx="6909925" cy="568536"/>
        </a:xfrm>
        <a:prstGeom prst="rect">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Patient Authorization not Needed</a:t>
          </a:r>
        </a:p>
      </dsp:txBody>
      <dsp:txXfrm>
        <a:off x="2015394" y="1122949"/>
        <a:ext cx="6909925" cy="568536"/>
      </dsp:txXfrm>
    </dsp:sp>
    <dsp:sp modelId="{A1591C4F-5904-004F-B079-83AACC79A6B1}">
      <dsp:nvSpPr>
        <dsp:cNvPr id="0" name=""/>
        <dsp:cNvSpPr/>
      </dsp:nvSpPr>
      <dsp:spPr>
        <a:xfrm>
          <a:off x="734"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T</a:t>
          </a:r>
          <a:r>
            <a:rPr lang="en-US" sz="3600" kern="1200" dirty="0"/>
            <a:t>reatment</a:t>
          </a:r>
          <a:endParaRPr lang="en-US" sz="4000" kern="1200" dirty="0"/>
        </a:p>
      </dsp:txBody>
      <dsp:txXfrm>
        <a:off x="734" y="2363194"/>
        <a:ext cx="3198609" cy="638906"/>
      </dsp:txXfrm>
    </dsp:sp>
    <dsp:sp modelId="{09D87B32-AE54-CF4B-87D5-3DB49ADF162A}">
      <dsp:nvSpPr>
        <dsp:cNvPr id="0" name=""/>
        <dsp:cNvSpPr/>
      </dsp:nvSpPr>
      <dsp:spPr>
        <a:xfrm>
          <a:off x="3871052"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P</a:t>
          </a:r>
          <a:r>
            <a:rPr lang="en-US" sz="3600" kern="1200" dirty="0"/>
            <a:t>ayment</a:t>
          </a:r>
          <a:endParaRPr lang="en-US" sz="4600" kern="1200" dirty="0"/>
        </a:p>
      </dsp:txBody>
      <dsp:txXfrm>
        <a:off x="3871052" y="2363194"/>
        <a:ext cx="3198609" cy="638906"/>
      </dsp:txXfrm>
    </dsp:sp>
    <dsp:sp modelId="{00DFAE62-ACF5-964D-9E3F-36A3E9C0D132}">
      <dsp:nvSpPr>
        <dsp:cNvPr id="0" name=""/>
        <dsp:cNvSpPr/>
      </dsp:nvSpPr>
      <dsp:spPr>
        <a:xfrm>
          <a:off x="7741370"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O</a:t>
          </a:r>
          <a:r>
            <a:rPr lang="en-US" sz="3600" kern="1200" dirty="0"/>
            <a:t>perations</a:t>
          </a:r>
          <a:endParaRPr lang="en-US" sz="4600" kern="1200" dirty="0"/>
        </a:p>
      </dsp:txBody>
      <dsp:txXfrm>
        <a:off x="7741370" y="2363194"/>
        <a:ext cx="3198609" cy="638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7B3CB-B032-F546-A603-E462CD3FD292}">
      <dsp:nvSpPr>
        <dsp:cNvPr id="0" name=""/>
        <dsp:cNvSpPr/>
      </dsp:nvSpPr>
      <dsp:spPr>
        <a:xfrm>
          <a:off x="1587" y="1693730"/>
          <a:ext cx="3385343" cy="2031206"/>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Spend a </a:t>
          </a:r>
          <a:r>
            <a:rPr lang="en-US" sz="3300" u="sng" kern="1200" dirty="0"/>
            <a:t>limited </a:t>
          </a:r>
          <a:r>
            <a:rPr lang="en-US" sz="3300" u="none" kern="1200" dirty="0"/>
            <a:t>amount of time </a:t>
          </a:r>
          <a:r>
            <a:rPr lang="en-US" sz="3300" u="sng" kern="1200" dirty="0"/>
            <a:t>actively</a:t>
          </a:r>
          <a:r>
            <a:rPr lang="en-US" sz="3300" kern="1200" dirty="0"/>
            <a:t> looking for the solution</a:t>
          </a:r>
        </a:p>
      </dsp:txBody>
      <dsp:txXfrm>
        <a:off x="61079" y="1753222"/>
        <a:ext cx="3266359" cy="1912222"/>
      </dsp:txXfrm>
    </dsp:sp>
    <dsp:sp modelId="{EAE5AE4B-51ED-1044-B120-204CE3E495F4}">
      <dsp:nvSpPr>
        <dsp:cNvPr id="0" name=""/>
        <dsp:cNvSpPr/>
      </dsp:nvSpPr>
      <dsp:spPr>
        <a:xfrm>
          <a:off x="3725465" y="2289550"/>
          <a:ext cx="717692" cy="839565"/>
        </a:xfrm>
        <a:prstGeom prst="rightArrow">
          <a:avLst>
            <a:gd name="adj1" fmla="val 60000"/>
            <a:gd name="adj2" fmla="val 50000"/>
          </a:avLst>
        </a:prstGeom>
        <a:gradFill rotWithShape="0">
          <a:gsLst>
            <a:gs pos="0">
              <a:schemeClr val="dk2">
                <a:tint val="60000"/>
                <a:hueOff val="0"/>
                <a:satOff val="0"/>
                <a:lumOff val="0"/>
                <a:alphaOff val="0"/>
                <a:tint val="100000"/>
                <a:shade val="85000"/>
                <a:satMod val="100000"/>
                <a:lumMod val="100000"/>
              </a:schemeClr>
            </a:gs>
            <a:gs pos="100000">
              <a:schemeClr val="dk2">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25465" y="2457463"/>
        <a:ext cx="502384" cy="503739"/>
      </dsp:txXfrm>
    </dsp:sp>
    <dsp:sp modelId="{346F3ED3-A260-EE44-ADF1-9EC2B876AAD8}">
      <dsp:nvSpPr>
        <dsp:cNvPr id="0" name=""/>
        <dsp:cNvSpPr/>
      </dsp:nvSpPr>
      <dsp:spPr>
        <a:xfrm>
          <a:off x="4741068" y="1693730"/>
          <a:ext cx="3385343" cy="2031206"/>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Ask for help</a:t>
          </a:r>
        </a:p>
      </dsp:txBody>
      <dsp:txXfrm>
        <a:off x="4800560" y="1753222"/>
        <a:ext cx="3266359" cy="19122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3/29/18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3/29/18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the </a:t>
            </a:r>
            <a:r>
              <a:rPr lang="en-US" dirty="0" err="1"/>
              <a:t>readr</a:t>
            </a:r>
            <a:r>
              <a:rPr lang="en-US" dirty="0"/>
              <a:t> package, which is part of the </a:t>
            </a:r>
            <a:r>
              <a:rPr lang="en-US" dirty="0" err="1"/>
              <a:t>tidyverse</a:t>
            </a:r>
            <a:r>
              <a:rPr lang="en-US" dirty="0"/>
              <a:t>, to</a:t>
            </a:r>
            <a:r>
              <a:rPr lang="en-US" baseline="0" dirty="0"/>
              <a:t> read a CSV file. Remember that to load a package you use the </a:t>
            </a:r>
            <a:r>
              <a:rPr lang="en-US" b="1" baseline="0" dirty="0"/>
              <a:t>library() </a:t>
            </a:r>
            <a:r>
              <a:rPr lang="en-US" b="0" baseline="0" dirty="0"/>
              <a:t>command. In this case you’ll want to load the </a:t>
            </a:r>
            <a:r>
              <a:rPr lang="en-US" b="0" baseline="0" dirty="0" err="1"/>
              <a:t>readr</a:t>
            </a:r>
            <a:r>
              <a:rPr lang="en-US" b="0" baseline="0" dirty="0"/>
              <a:t> package.</a:t>
            </a:r>
          </a:p>
          <a:p>
            <a:endParaRPr lang="en-US" b="0" baseline="0" dirty="0"/>
          </a:p>
          <a:p>
            <a:r>
              <a:rPr lang="en-US" b="0" baseline="0" dirty="0"/>
              <a:t>* It’s also OK to load the </a:t>
            </a:r>
            <a:r>
              <a:rPr lang="en-US" b="1" baseline="0" dirty="0" err="1"/>
              <a:t>tidyverse</a:t>
            </a:r>
            <a:r>
              <a:rPr lang="en-US" b="0" baseline="0" dirty="0"/>
              <a:t> package, which also pulls in </a:t>
            </a:r>
            <a:r>
              <a:rPr lang="en-US" b="0" baseline="0" dirty="0" err="1"/>
              <a:t>readr</a:t>
            </a:r>
            <a:r>
              <a:rPr lang="en-US" b="0" baseline="0" dirty="0"/>
              <a:t>, among other packages.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9562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40723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construct is exceedingly common in R, so I want to spend a few minutes exploring it.</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readr</a:t>
            </a:r>
            <a:r>
              <a:rPr lang="en-US" baseline="0" dirty="0"/>
              <a:t> package (which is part of the </a:t>
            </a:r>
            <a:r>
              <a:rPr lang="en-US" baseline="0" dirty="0" err="1"/>
              <a:t>tidyverse</a:t>
            </a:r>
            <a:r>
              <a:rPr lang="en-US" baseline="0" dirty="0"/>
              <a:t> set of packages)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all remember functions from calculus. It’s something that takes an input, say an ‘x’ value and returns an output, say a ’y’ value. Functions in computer programming do exactly the same thing but apply this idea to objects that exist within the context of a programming language. 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5093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you’d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053481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again, </a:t>
            </a:r>
            <a:r>
              <a:rPr lang="en-US" dirty="0" err="1"/>
              <a:t>read_csv</a:t>
            </a:r>
            <a:r>
              <a:rPr lang="en-US" dirty="0"/>
              <a:t> outputs a data frame, but we want to capture that data frame inside of a named object.</a:t>
            </a:r>
            <a:r>
              <a:rPr lang="en-US" baseline="0" dirty="0"/>
              <a:t> The reason is that we want to hand that object to other functions so they can do other stuff with it, for example, summarize or visualize the data in it.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8827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895898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Note: object names never get any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2767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154316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4935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80098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0704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such an important topic that I want to spend a little bit of time sharing with you what I think is the best approach.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first overnight CP call I got back in July of 2014…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think that on CP, learning happens by spending a </a:t>
            </a:r>
            <a:r>
              <a:rPr lang="en-US" u="sng" baseline="0" dirty="0"/>
              <a:t>limited</a:t>
            </a:r>
            <a:r>
              <a:rPr lang="en-US" baseline="0" dirty="0"/>
              <a:t> amount of time </a:t>
            </a:r>
            <a:r>
              <a:rPr lang="en-US" u="sng" baseline="0" dirty="0"/>
              <a:t>actively</a:t>
            </a:r>
            <a:r>
              <a:rPr lang="en-US" baseline="0" dirty="0"/>
              <a:t> looking for the answer and then asking for help.</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877214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propose a similar approach to getting un-stuck with coding. Spend a </a:t>
            </a:r>
            <a:r>
              <a:rPr lang="en-US" u="sng" baseline="0" dirty="0"/>
              <a:t>limited</a:t>
            </a:r>
            <a:r>
              <a:rPr lang="en-US" baseline="0" dirty="0"/>
              <a:t> amount of time </a:t>
            </a:r>
            <a:r>
              <a:rPr lang="en-US" u="sng" baseline="0" dirty="0"/>
              <a:t>actively</a:t>
            </a:r>
            <a:r>
              <a:rPr lang="en-US" baseline="0" dirty="0"/>
              <a:t> looking for the solution, and then ask for help.</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141992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599132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email </a:t>
            </a:r>
            <a:r>
              <a:rPr lang="en-US" baseline="0" dirty="0"/>
              <a:t>gives me no idea what you actually did to try to make R load an Excel file. I also don’t know what that person has tried to solve the problem.</a:t>
            </a:r>
          </a:p>
          <a:p>
            <a:endParaRPr lang="en-US" baseline="0" dirty="0"/>
          </a:p>
          <a:p>
            <a:r>
              <a:rPr lang="en-US" baseline="0" dirty="0"/>
              <a:t>* This email gives me a lot more to work with, importantly the code that was entered, and the error message. It also gives me an idea of what this person tried to do to fix the problem. I can actually tell immediately what the problem is, the function name </a:t>
            </a:r>
            <a:r>
              <a:rPr lang="en-US" baseline="0" dirty="0" err="1"/>
              <a:t>read_excel</a:t>
            </a:r>
            <a:r>
              <a:rPr lang="en-US" baseline="0" dirty="0"/>
              <a:t> is misspelled (should be e-</a:t>
            </a:r>
            <a:r>
              <a:rPr lang="en-US" baseline="0" dirty="0" err="1"/>
              <a:t>x-c</a:t>
            </a:r>
            <a:r>
              <a:rPr lang="en-US" baseline="0" dirty="0"/>
              <a:t>-e-l not x-l), which is a common mistake to make, and can be hard to find by googling.</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577912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58220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r>
              <a:rPr lang="en-US" baseline="0" dirty="0" err="1"/>
              <a:t>read_excel</a:t>
            </a:r>
            <a:endParaRPr lang="en-US" dirty="0"/>
          </a:p>
          <a:p>
            <a:endParaRPr lang="en-US" dirty="0"/>
          </a:p>
          <a:p>
            <a:r>
              <a:rPr lang="en-US" dirty="0"/>
              <a:t>Points</a:t>
            </a:r>
            <a:r>
              <a:rPr lang="en-US" baseline="0" dirty="0"/>
              <a:t> to make:</a:t>
            </a:r>
          </a:p>
          <a:p>
            <a:pPr marL="171450" indent="-171450">
              <a:buFontTx/>
              <a:buChar char="-"/>
            </a:pPr>
            <a:r>
              <a:rPr lang="en-US" baseline="0" dirty="0"/>
              <a:t>Go to the console, Help file will pop up in the Output pane</a:t>
            </a:r>
          </a:p>
          <a:p>
            <a:pPr marL="171450" indent="-171450">
              <a:buFontTx/>
              <a:buChar char="-"/>
            </a:pPr>
            <a:r>
              <a:rPr lang="en-US" baseline="0" dirty="0"/>
              <a:t>Must have </a:t>
            </a:r>
            <a:r>
              <a:rPr lang="en-US" baseline="0" dirty="0" err="1"/>
              <a:t>readxl</a:t>
            </a:r>
            <a:r>
              <a:rPr lang="en-US" baseline="0" dirty="0"/>
              <a:t> loaded to follow along</a:t>
            </a:r>
          </a:p>
          <a:p>
            <a:pPr marL="171450" indent="-171450">
              <a:buFontTx/>
              <a:buChar char="-"/>
            </a:pPr>
            <a:r>
              <a:rPr lang="en-US" baseline="0" dirty="0"/>
              <a:t>The built-in help is a reference that is NOT written for beginners. </a:t>
            </a:r>
          </a:p>
          <a:p>
            <a:pPr marL="628650" lvl="1" indent="-171450">
              <a:buFontTx/>
              <a:buChar char="-"/>
            </a:pPr>
            <a:r>
              <a:rPr lang="en-US" baseline="0" dirty="0"/>
              <a:t>I kind of think of it as an </a:t>
            </a:r>
            <a:r>
              <a:rPr lang="en-US" baseline="0" dirty="0" err="1"/>
              <a:t>UpToDate</a:t>
            </a:r>
            <a:r>
              <a:rPr lang="en-US" baseline="0" dirty="0"/>
              <a:t> article. Lots of very detailed info, really hard to read through especially as a beginner, and the most useful stuff is usually at the bottom</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8010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good resource for beginners and more advanced</a:t>
            </a:r>
            <a:r>
              <a:rPr lang="en-US" baseline="0" dirty="0"/>
              <a:t> users alike, and more are coming out every month or so.</a:t>
            </a:r>
          </a:p>
          <a:p>
            <a:endParaRPr lang="en-US" baseline="0" dirty="0"/>
          </a:p>
          <a:p>
            <a:r>
              <a:rPr lang="en-US" baseline="0" dirty="0"/>
              <a:t>(distribute cheat sheets, ask people to try to find the answer on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98873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actually answers</a:t>
            </a:r>
            <a:r>
              <a:rPr lang="en-US" baseline="0" dirty="0"/>
              <a:t> </a:t>
            </a:r>
            <a:r>
              <a:rPr lang="en-US" dirty="0"/>
              <a:t>the question how to import pipe-delimited</a:t>
            </a:r>
            <a:r>
              <a:rPr lang="en-US" baseline="0" dirty="0"/>
              <a:t> files.</a:t>
            </a:r>
            <a:r>
              <a:rPr lang="en-US" dirty="0"/>
              <a:t> </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755900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98520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often times,</a:t>
            </a:r>
            <a:r>
              <a:rPr lang="en-US" baseline="0" dirty="0"/>
              <a:t> in the beginning, you will need to ask for help and guidance to point you to the best resource, and that’s OK. Here are some pointers for how to ask for help efficiently.</a:t>
            </a:r>
          </a:p>
          <a:p>
            <a:endParaRPr lang="en-US" baseline="0" dirty="0"/>
          </a:p>
          <a:p>
            <a:r>
              <a:rPr lang="en-US" baseline="0" dirty="0"/>
              <a:t>We’ll start with a bad example: </a:t>
            </a:r>
            <a:r>
              <a:rPr lang="mr-IN" baseline="0" dirty="0"/>
              <a:t>…</a:t>
            </a:r>
            <a:endParaRPr lang="en-US" baseline="0" dirty="0"/>
          </a:p>
          <a:p>
            <a:endParaRPr lang="en-US" baseline="0" dirty="0"/>
          </a:p>
          <a:p>
            <a:r>
              <a:rPr lang="en-US" baseline="0" dirty="0"/>
              <a:t>This person asks a vague question and doesn’t give any evidence of any efforts made to solve the problem. This makes it hard for me to help and I would argue is also not a good learning experience for the person who sent me that e-mail.</a:t>
            </a:r>
          </a:p>
          <a:p>
            <a:endParaRPr lang="en-US" baseline="0" dirty="0"/>
          </a:p>
          <a:p>
            <a:r>
              <a:rPr lang="en-US" baseline="0" dirty="0"/>
              <a:t>* This is much better: </a:t>
            </a:r>
            <a:r>
              <a:rPr lang="mr-IN" baseline="0"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69660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looking at patient data, I</a:t>
            </a:r>
            <a:r>
              <a:rPr lang="en-US" baseline="0" dirty="0"/>
              <a:t> think it’s a good idea to stop and think about when it is OK to look at patient data, and when it isn’t.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56960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fairly</a:t>
            </a:r>
            <a:r>
              <a:rPr lang="en-US" baseline="0" dirty="0"/>
              <a:t> new and sometimes extremely efficient way to gain proficiency in coding are online tutorials. </a:t>
            </a:r>
            <a:endParaRPr lang="en-US" dirty="0"/>
          </a:p>
          <a:p>
            <a:endParaRPr lang="en-US" dirty="0"/>
          </a:p>
          <a:p>
            <a:r>
              <a:rPr lang="en-US" dirty="0" err="1"/>
              <a:t>DataCamp</a:t>
            </a:r>
            <a:r>
              <a:rPr lang="en-US" baseline="0" dirty="0"/>
              <a:t> in an online learning platform for data science. They have some of the best R data science tutorials for beginners. Usually they cost $29 a month, but through my course you’re getting access to 4 months of free </a:t>
            </a:r>
            <a:r>
              <a:rPr lang="en-US" baseline="0" dirty="0" err="1"/>
              <a:t>DataCamp</a:t>
            </a:r>
            <a:r>
              <a:rPr lang="en-US" baseline="0" dirty="0"/>
              <a:t>. </a:t>
            </a:r>
          </a:p>
          <a:p>
            <a:endParaRPr lang="en-US" baseline="0" dirty="0"/>
          </a:p>
          <a:p>
            <a:r>
              <a:rPr lang="en-US" baseline="0" dirty="0"/>
              <a:t>Sign them up now.</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014659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47450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991107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reading a file,</a:t>
            </a:r>
            <a:r>
              <a:rPr lang="en-US" baseline="0" dirty="0"/>
              <a:t> you usually don’t need or want to load an entire database table into R. </a:t>
            </a:r>
          </a:p>
          <a:p>
            <a:endParaRPr lang="en-US" baseline="0" dirty="0"/>
          </a:p>
          <a:p>
            <a:r>
              <a:rPr lang="en-US" baseline="0" dirty="0"/>
              <a:t>* Instead, you select columns by their name, and you filter rows by a condition.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092481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019919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exercise is to set your computer up for connecting to the </a:t>
            </a:r>
            <a:r>
              <a:rPr lang="en-US" dirty="0" err="1"/>
              <a:t>Datamart</a:t>
            </a:r>
            <a:r>
              <a:rPr lang="en-US" dirty="0"/>
              <a:t>. Unfortunately, this currently only works for </a:t>
            </a:r>
            <a:r>
              <a:rPr lang="en-US" dirty="0" err="1"/>
              <a:t>macOS</a:t>
            </a:r>
            <a:r>
              <a:rPr lang="en-US" dirty="0"/>
              <a:t> computers. So if you have a Windows computer, please work together with someone who has a Mac. </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786297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 Toner ran out, have extra around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Emphasize how long it took to set up </a:t>
            </a:r>
            <a:r>
              <a:rPr lang="en-US" baseline="0" dirty="0" err="1"/>
              <a:t>Datamart</a:t>
            </a:r>
            <a:r>
              <a:rPr lang="en-US" baseline="0" dirty="0"/>
              <a:t> access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Emphasize that I’m, trying to balance simplifying setup while not “sheltering” everyone from what’s actually happening on the computer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If someone asks whether you’ve used homebrew to install the </a:t>
            </a:r>
            <a:r>
              <a:rPr lang="en-US" baseline="0" dirty="0" err="1"/>
              <a:t>FreeTDS</a:t>
            </a:r>
            <a:r>
              <a:rPr lang="en-US" baseline="0" dirty="0"/>
              <a:t> driver you should know that you did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Provide instructions to connect to </a:t>
            </a:r>
            <a:r>
              <a:rPr lang="en-US" baseline="0" dirty="0" err="1"/>
              <a:t>Datamart</a:t>
            </a:r>
            <a:r>
              <a:rPr lang="en-US" baseline="0" dirty="0"/>
              <a:t> on </a:t>
            </a:r>
            <a:r>
              <a:rPr lang="en-US" baseline="0"/>
              <a:t>Partners workstations: DOES NOT WORK</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Health Insurance Portability and Accountability Act of 1996 was designed to protect the privacy of patient health information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Prior to HIPAA your PHI could legally be sold or used to determine your insurance premium or mortgage 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I won’t rehash our annual HIPAA training but will only point out that as a health care provider, you are allowed to access, use, or disclose PHI without patient authorization for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Treatment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Payment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Healthcare Operations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(TPO)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Normally when you look up an individual patient, the reason why you don’t have to ask for permission is Treatment. But for clinical informatics, we’re mostly concerned with Operations, because quality and patient safety efforts fall under that umbrella.</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02642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2017 version of the Code of Federal Regulations,</a:t>
            </a:r>
            <a:r>
              <a:rPr lang="en-US" baseline="0" dirty="0"/>
              <a:t> Title 45 (DHHS), definition of “Healthcare Operations”, the “O” in “TPO”. </a:t>
            </a:r>
          </a:p>
          <a:p>
            <a:endParaRPr lang="en-US" baseline="0" dirty="0"/>
          </a:p>
          <a:p>
            <a:r>
              <a:rPr lang="en-US" baseline="0" dirty="0"/>
              <a:t>* You can see that the definition of Operations explicitly includes Quality Improvement activities---</a:t>
            </a:r>
          </a:p>
          <a:p>
            <a:endParaRPr lang="en-US" baseline="0" dirty="0"/>
          </a:p>
          <a:p>
            <a:r>
              <a:rPr lang="en-US" baseline="0" dirty="0"/>
              <a:t>* as long as the primary purpose isn’t published research. </a:t>
            </a:r>
          </a:p>
          <a:p>
            <a:endParaRPr lang="en-US" baseline="0" dirty="0"/>
          </a:p>
          <a:p>
            <a:r>
              <a:rPr lang="en-US" baseline="0" dirty="0"/>
              <a:t>This means that, as a first approximation, you don’t have to worry about patient consent or de-identification when you do data analysis that’s within the purview of quality improvement. This is huge, and makes it possible for me to teach this course using real, live patient data.</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43839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HHS.gov</a:t>
            </a:r>
            <a:r>
              <a:rPr lang="en-US" baseline="0" dirty="0"/>
              <a:t> has fairly readable explainers of the HIPAA privacy rule and its TPO exceptions.</a:t>
            </a:r>
          </a:p>
          <a:p>
            <a:endParaRPr lang="en-US" baseline="0" dirty="0"/>
          </a:p>
          <a:p>
            <a:r>
              <a:rPr lang="en-US" baseline="0" dirty="0"/>
              <a:t>There are also good articles about how to de-identify PHI, which is something that we won’t go into in this course but will probably come up at some point.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543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 data analysis starts with data, and that data is stored primarily in two ways: in files on your computer’s hard drive; or in databases.</a:t>
            </a:r>
          </a:p>
          <a:p>
            <a:endParaRPr lang="en-US" baseline="0" dirty="0"/>
          </a:p>
          <a:p>
            <a:r>
              <a:rPr lang="en-US" baseline="0" dirty="0"/>
              <a:t>Before R can manipulate data, you need to load it into R’s memory. This is a process called Importing or Reading.</a:t>
            </a:r>
          </a:p>
          <a:p>
            <a:endParaRPr lang="en-US" baseline="0" dirty="0"/>
          </a:p>
          <a:p>
            <a:r>
              <a:rPr lang="en-US" baseline="0" dirty="0"/>
              <a:t>* The most common scenarios in clinical data analysis are importing data from a CSV file, an Excel file, or directly from a database. The data will then exist in R’s memory as an object called a “data frame”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8024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86188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contrast, an Excel file is a proprietary binary file. </a:t>
            </a:r>
          </a:p>
          <a:p>
            <a:endParaRPr lang="en-US" baseline="0" dirty="0"/>
          </a:p>
          <a:p>
            <a:r>
              <a:rPr lang="en-US" baseline="0" dirty="0"/>
              <a:t>I've loaded an Excel file with the same data in a text editor, and what I get is this jumbled mess. </a:t>
            </a:r>
          </a:p>
          <a:p>
            <a:endParaRPr lang="en-US" baseline="0" dirty="0"/>
          </a:p>
          <a:p>
            <a:r>
              <a:rPr lang="en-US" baseline="0" dirty="0"/>
              <a:t>The good news is, R is perfectly capable of loading both CSV and Excel files.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1448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3/29/18</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tiff"/></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2</a:t>
            </a:r>
          </a:p>
          <a:p>
            <a:r>
              <a:rPr lang="en-US" sz="2800" b="1" dirty="0"/>
              <a:t>Getting Data</a:t>
            </a:r>
            <a:endParaRPr lang="en-US" sz="2000" b="1" dirty="0"/>
          </a:p>
          <a:p>
            <a:r>
              <a:rPr lang="en-US" sz="2400" dirty="0"/>
              <a:t>March 28, 2018</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329" y="427278"/>
            <a:ext cx="6362700" cy="6430722"/>
            <a:chOff x="354329" y="427278"/>
            <a:chExt cx="6362700" cy="6430722"/>
          </a:xfrm>
        </p:grpSpPr>
        <p:pic>
          <p:nvPicPr>
            <p:cNvPr id="2" name="Picture 1"/>
            <p:cNvPicPr>
              <a:picLocks noChangeAspect="1"/>
            </p:cNvPicPr>
            <p:nvPr/>
          </p:nvPicPr>
          <p:blipFill>
            <a:blip r:embed="rId3"/>
            <a:stretch>
              <a:fillRect/>
            </a:stretch>
          </p:blipFill>
          <p:spPr>
            <a:xfrm>
              <a:off x="354329" y="1447800"/>
              <a:ext cx="6362700" cy="5410200"/>
            </a:xfrm>
            <a:prstGeom prst="rect">
              <a:avLst/>
            </a:prstGeom>
          </p:spPr>
        </p:pic>
        <p:pic>
          <p:nvPicPr>
            <p:cNvPr id="4" name="Picture 3"/>
            <p:cNvPicPr>
              <a:picLocks noChangeAspect="1"/>
            </p:cNvPicPr>
            <p:nvPr/>
          </p:nvPicPr>
          <p:blipFill>
            <a:blip r:embed="rId4"/>
            <a:stretch>
              <a:fillRect/>
            </a:stretch>
          </p:blipFill>
          <p:spPr>
            <a:xfrm>
              <a:off x="2999493" y="427278"/>
              <a:ext cx="1011410" cy="1020522"/>
            </a:xfrm>
            <a:prstGeom prst="rect">
              <a:avLst/>
            </a:prstGeom>
          </p:spPr>
        </p:pic>
        <p:sp>
          <p:nvSpPr>
            <p:cNvPr id="5" name="TextBox 4"/>
            <p:cNvSpPr txBox="1"/>
            <p:nvPr/>
          </p:nvSpPr>
          <p:spPr>
            <a:xfrm>
              <a:off x="316130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8" name="Group 7"/>
          <p:cNvGrpSpPr/>
          <p:nvPr/>
        </p:nvGrpSpPr>
        <p:grpSpPr>
          <a:xfrm>
            <a:off x="5389955" y="427278"/>
            <a:ext cx="6489700" cy="6430722"/>
            <a:chOff x="5389955" y="427278"/>
            <a:chExt cx="6489700" cy="6430722"/>
          </a:xfrm>
        </p:grpSpPr>
        <p:pic>
          <p:nvPicPr>
            <p:cNvPr id="3" name="Picture 2"/>
            <p:cNvPicPr>
              <a:picLocks noChangeAspect="1"/>
            </p:cNvPicPr>
            <p:nvPr/>
          </p:nvPicPr>
          <p:blipFill>
            <a:blip r:embed="rId5"/>
            <a:stretch>
              <a:fillRect/>
            </a:stretch>
          </p:blipFill>
          <p:spPr>
            <a:xfrm>
              <a:off x="5389955" y="1447800"/>
              <a:ext cx="6489700" cy="5410200"/>
            </a:xfrm>
            <a:prstGeom prst="rect">
              <a:avLst/>
            </a:prstGeom>
          </p:spPr>
        </p:pic>
        <p:pic>
          <p:nvPicPr>
            <p:cNvPr id="6" name="Picture 5"/>
            <p:cNvPicPr>
              <a:picLocks noChangeAspect="1"/>
            </p:cNvPicPr>
            <p:nvPr/>
          </p:nvPicPr>
          <p:blipFill>
            <a:blip r:embed="rId4"/>
            <a:stretch>
              <a:fillRect/>
            </a:stretch>
          </p:blipFill>
          <p:spPr>
            <a:xfrm>
              <a:off x="8096081" y="427278"/>
              <a:ext cx="1011410" cy="1020522"/>
            </a:xfrm>
            <a:prstGeom prst="rect">
              <a:avLst/>
            </a:prstGeom>
          </p:spPr>
        </p:pic>
        <p:sp>
          <p:nvSpPr>
            <p:cNvPr id="7" name="TextBox 6"/>
            <p:cNvSpPr txBox="1"/>
            <p:nvPr/>
          </p:nvSpPr>
          <p:spPr>
            <a:xfrm>
              <a:off x="8257892" y="665191"/>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spTree>
    <p:extLst>
      <p:ext uri="{BB962C8B-B14F-4D97-AF65-F5344CB8AC3E}">
        <p14:creationId xmlns:p14="http://schemas.microsoft.com/office/powerpoint/2010/main" val="154428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3594" y="1710434"/>
            <a:ext cx="3110685" cy="3609931"/>
          </a:xfrm>
          <a:prstGeom prst="rect">
            <a:avLst/>
          </a:prstGeom>
        </p:spPr>
      </p:pic>
      <p:grpSp>
        <p:nvGrpSpPr>
          <p:cNvPr id="7" name="Group 6"/>
          <p:cNvGrpSpPr/>
          <p:nvPr/>
        </p:nvGrpSpPr>
        <p:grpSpPr>
          <a:xfrm>
            <a:off x="5713442" y="3772357"/>
            <a:ext cx="3220493" cy="654654"/>
            <a:chOff x="4334347" y="3202731"/>
            <a:chExt cx="4090126" cy="654654"/>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readr</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Import flat rectangular data files (.csv, .</a:t>
            </a:r>
            <a:r>
              <a:rPr lang="en-US" sz="3200" dirty="0" err="1"/>
              <a:t>tsv</a:t>
            </a:r>
            <a:r>
              <a:rPr lang="en-US" sz="3200" dirty="0"/>
              <a:t>, ...)</a:t>
            </a:r>
          </a:p>
        </p:txBody>
      </p:sp>
      <p:grpSp>
        <p:nvGrpSpPr>
          <p:cNvPr id="13" name="Group 12"/>
          <p:cNvGrpSpPr/>
          <p:nvPr/>
        </p:nvGrpSpPr>
        <p:grpSpPr>
          <a:xfrm>
            <a:off x="5918886" y="5058096"/>
            <a:ext cx="4868563" cy="1676336"/>
            <a:chOff x="5918886" y="5058096"/>
            <a:chExt cx="4868563" cy="1676336"/>
          </a:xfrm>
        </p:grpSpPr>
        <p:sp>
          <p:nvSpPr>
            <p:cNvPr id="9" name="Rounded Rectangular Callout 8"/>
            <p:cNvSpPr/>
            <p:nvPr/>
          </p:nvSpPr>
          <p:spPr>
            <a:xfrm>
              <a:off x="5929219" y="5193916"/>
              <a:ext cx="4858230" cy="1540516"/>
            </a:xfrm>
            <a:prstGeom prst="wedgeRoundRectCallout">
              <a:avLst>
                <a:gd name="adj1" fmla="val -5814"/>
                <a:gd name="adj2" fmla="val -10494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p:cNvSpPr txBox="1"/>
            <p:nvPr/>
          </p:nvSpPr>
          <p:spPr>
            <a:xfrm>
              <a:off x="5929218" y="5058096"/>
              <a:ext cx="4858231"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Alternatively,</a:t>
              </a:r>
            </a:p>
            <a:p>
              <a:pPr algn="ctr"/>
              <a:endParaRPr lang="en-US" sz="2800" dirty="0">
                <a:solidFill>
                  <a:schemeClr val="bg1"/>
                </a:solidFill>
              </a:endParaRPr>
            </a:p>
            <a:p>
              <a:pPr algn="ctr"/>
              <a:endParaRPr lang="en-US" dirty="0">
                <a:solidFill>
                  <a:schemeClr val="bg1"/>
                </a:solidFill>
              </a:endParaRPr>
            </a:p>
          </p:txBody>
        </p:sp>
        <p:sp>
          <p:nvSpPr>
            <p:cNvPr id="12" name="Rectangle 11"/>
            <p:cNvSpPr/>
            <p:nvPr/>
          </p:nvSpPr>
          <p:spPr>
            <a:xfrm>
              <a:off x="6631961" y="5869461"/>
              <a:ext cx="3451153" cy="53875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18886" y="5877093"/>
              <a:ext cx="4856206" cy="523220"/>
            </a:xfrm>
            <a:prstGeom prst="rect">
              <a:avLst/>
            </a:prstGeom>
            <a:noFill/>
          </p:spPr>
          <p:txBody>
            <a:bodyPr wrap="square" rtlCol="0">
              <a:spAutoFit/>
            </a:bodyPr>
            <a:lstStyle/>
            <a:p>
              <a:pPr algn="ctr"/>
              <a:r>
                <a:rPr lang="en-US" sz="2400" dirty="0">
                  <a:latin typeface="Monaco" charset="0"/>
                  <a:ea typeface="Monaco" charset="0"/>
                  <a:cs typeface="Monaco" charset="0"/>
                </a:rPr>
                <a:t>library(</a:t>
              </a:r>
              <a:r>
                <a:rPr lang="en-US" sz="24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94820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195271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41387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154624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00040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661790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2401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test_df</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test_data.csv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717661" y="4572151"/>
            <a:ext cx="1287532" cy="369332"/>
          </a:xfrm>
          <a:prstGeom prst="rect">
            <a:avLst/>
          </a:prstGeom>
        </p:spPr>
        <p:txBody>
          <a:bodyPr wrap="none">
            <a:spAutoFit/>
          </a:bodyPr>
          <a:lstStyle/>
          <a:p>
            <a:r>
              <a:rPr lang="en-US" dirty="0" err="1">
                <a:solidFill>
                  <a:srgbClr val="0070C0"/>
                </a:solidFill>
                <a:latin typeface="Monaco" charset="0"/>
                <a:ea typeface="Monaco" charset="0"/>
                <a:cs typeface="Monaco" charset="0"/>
              </a:rPr>
              <a:t>test_df</a:t>
            </a:r>
            <a:r>
              <a:rPr lang="en-US" dirty="0">
                <a:solidFill>
                  <a:srgbClr val="0070C0"/>
                </a:solidFill>
                <a:latin typeface="Monaco" charset="0"/>
                <a:ea typeface="Monaco" charset="0"/>
                <a:cs typeface="Monaco" charset="0"/>
              </a:rPr>
              <a:t> </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91934" y="4572151"/>
            <a:ext cx="1976823" cy="369332"/>
          </a:xfrm>
          <a:prstGeom prst="rect">
            <a:avLst/>
          </a:prstGeom>
        </p:spPr>
        <p:txBody>
          <a:bodyPr wrap="none">
            <a:spAutoFit/>
          </a:bodyPr>
          <a:lstStyle/>
          <a:p>
            <a:r>
              <a:rPr lang="en-US" dirty="0" err="1">
                <a:solidFill>
                  <a:srgbClr val="0070C0"/>
                </a:solidFill>
                <a:latin typeface="Monaco" charset="0"/>
              </a:rPr>
              <a:t>test_data.csv</a:t>
            </a:r>
            <a:endParaRPr lang="en-US" dirty="0"/>
          </a:p>
        </p:txBody>
      </p:sp>
    </p:spTree>
    <p:extLst>
      <p:ext uri="{BB962C8B-B14F-4D97-AF65-F5344CB8AC3E}">
        <p14:creationId xmlns:p14="http://schemas.microsoft.com/office/powerpoint/2010/main" val="143882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a:xfrm>
            <a:off x="1024128" y="585216"/>
            <a:ext cx="9720072" cy="1499616"/>
          </a:xfrm>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38375"/>
            <a:ext cx="9720072" cy="3178175"/>
          </a:xfrm>
        </p:spPr>
        <p:txBody>
          <a:bodyPr>
            <a:normAutofit fontScale="62500" lnSpcReduction="20000"/>
          </a:bodyPr>
          <a:lstStyle/>
          <a:p>
            <a:pPr marL="0" indent="0">
              <a:buNone/>
            </a:pPr>
            <a:r>
              <a:rPr lang="en-US" dirty="0"/>
              <a:t>Download the files I sent to you by e-mail:</a:t>
            </a:r>
          </a:p>
          <a:p>
            <a:r>
              <a:rPr lang="en-US" dirty="0"/>
              <a:t>  1. </a:t>
            </a:r>
            <a:r>
              <a:rPr lang="en-US" sz="4000" dirty="0">
                <a:solidFill>
                  <a:schemeClr val="accent2"/>
                </a:solidFill>
                <a:latin typeface="Monaco" charset="0"/>
                <a:ea typeface="Monaco" charset="0"/>
                <a:cs typeface="Monaco" charset="0"/>
              </a:rPr>
              <a:t>02-getting-data.Rmd</a:t>
            </a:r>
            <a:endParaRPr lang="en-US" sz="3400" dirty="0">
              <a:solidFill>
                <a:schemeClr val="accent2"/>
              </a:solidFill>
              <a:latin typeface="Monaco" charset="0"/>
              <a:ea typeface="Monaco" charset="0"/>
              <a:cs typeface="Monaco" charset="0"/>
            </a:endParaRPr>
          </a:p>
          <a:p>
            <a:r>
              <a:rPr lang="en-US" dirty="0"/>
              <a:t>  2. </a:t>
            </a:r>
            <a:r>
              <a:rPr lang="en-US" sz="4000" dirty="0" err="1">
                <a:solidFill>
                  <a:schemeClr val="accent2"/>
                </a:solidFill>
                <a:latin typeface="Monaco" charset="0"/>
                <a:ea typeface="Monaco" charset="0"/>
                <a:cs typeface="Monaco" charset="0"/>
              </a:rPr>
              <a:t>esr_data.csv</a:t>
            </a:r>
            <a:endParaRPr lang="en-US" dirty="0">
              <a:solidFill>
                <a:schemeClr val="accent2"/>
              </a:solidFill>
              <a:latin typeface="Monaco" charset="0"/>
              <a:ea typeface="Monaco" charset="0"/>
              <a:cs typeface="Monaco" charset="0"/>
            </a:endParaRPr>
          </a:p>
          <a:p>
            <a:pPr marL="0" indent="0">
              <a:buNone/>
            </a:pPr>
            <a:r>
              <a:rPr lang="en-US" dirty="0"/>
              <a:t>Open </a:t>
            </a:r>
            <a:r>
              <a:rPr lang="en-US" sz="4000" dirty="0">
                <a:solidFill>
                  <a:schemeClr val="accent2"/>
                </a:solidFill>
                <a:latin typeface="Monaco" charset="0"/>
                <a:ea typeface="Monaco" charset="0"/>
                <a:cs typeface="Monaco" charset="0"/>
              </a:rPr>
              <a:t>02-getting-data.Rmd</a:t>
            </a:r>
            <a:r>
              <a:rPr lang="en-US" sz="4000" dirty="0">
                <a:solidFill>
                  <a:schemeClr val="accent2"/>
                </a:solidFill>
              </a:rPr>
              <a:t> </a:t>
            </a:r>
            <a:r>
              <a:rPr lang="en-US" dirty="0"/>
              <a:t>in </a:t>
            </a:r>
            <a:r>
              <a:rPr lang="en-US" dirty="0" err="1"/>
              <a:t>RStudio</a:t>
            </a:r>
            <a:r>
              <a:rPr lang="en-US" dirty="0"/>
              <a:t>. Work through the section “Your Turn #1”.</a:t>
            </a:r>
          </a:p>
          <a:p>
            <a:pPr marL="0" indent="0">
              <a:buNone/>
            </a:pPr>
            <a:r>
              <a:rPr lang="en-US" dirty="0"/>
              <a:t>Then complete the sections “Patient Data” and “Importing Data” on Handout 2</a:t>
            </a:r>
            <a:endParaRPr lang="en-US" i="1" dirty="0">
              <a:solidFill>
                <a:srgbClr val="FF0000"/>
              </a:solidFill>
            </a:endParaRPr>
          </a:p>
        </p:txBody>
      </p:sp>
    </p:spTree>
    <p:extLst>
      <p:ext uri="{BB962C8B-B14F-4D97-AF65-F5344CB8AC3E}">
        <p14:creationId xmlns:p14="http://schemas.microsoft.com/office/powerpoint/2010/main" val="518395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Demo: Your Turn #1</a:t>
            </a:r>
          </a:p>
        </p:txBody>
      </p:sp>
    </p:spTree>
    <p:extLst>
      <p:ext uri="{BB962C8B-B14F-4D97-AF65-F5344CB8AC3E}">
        <p14:creationId xmlns:p14="http://schemas.microsoft.com/office/powerpoint/2010/main" val="32228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2" y="661203"/>
          <a:ext cx="10841895" cy="5551590"/>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110318">
                <a:tc>
                  <a:txBody>
                    <a:bodyPr/>
                    <a:lstStyle/>
                    <a:p>
                      <a:pPr algn="ctr"/>
                      <a:r>
                        <a:rPr lang="en-US" sz="440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Early: 3/27</a:t>
                      </a:r>
                      <a:r>
                        <a:rPr lang="en-US" sz="2800" baseline="0" dirty="0"/>
                        <a:t>, </a:t>
                      </a:r>
                      <a:r>
                        <a:rPr lang="en-US" sz="2800" dirty="0"/>
                        <a:t>4</a:t>
                      </a:r>
                      <a:r>
                        <a:rPr lang="en-US" sz="2800" baseline="0" dirty="0"/>
                        <a:t> PM </a:t>
                      </a:r>
                    </a:p>
                    <a:p>
                      <a:pPr algn="ctr"/>
                      <a:r>
                        <a:rPr lang="en-US" sz="2800" baseline="0" dirty="0"/>
                        <a:t>Late: 3/27, 5:30 PM</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110318">
                <a:tc>
                  <a:txBody>
                    <a:bodyPr/>
                    <a:lstStyle/>
                    <a:p>
                      <a:pPr algn="ctr"/>
                      <a:r>
                        <a:rPr lang="en-US" sz="440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3/28</a:t>
                      </a:r>
                      <a:r>
                        <a:rPr lang="en-US" sz="2800" baseline="0" dirty="0"/>
                        <a:t>, </a:t>
                      </a:r>
                      <a:r>
                        <a:rPr lang="en-US" sz="2800" dirty="0"/>
                        <a:t>4</a:t>
                      </a:r>
                      <a:r>
                        <a:rPr lang="en-US" sz="2800" baseline="0" dirty="0"/>
                        <a:t> PM </a:t>
                      </a:r>
                    </a:p>
                    <a:p>
                      <a:pPr algn="ctr"/>
                      <a:r>
                        <a:rPr lang="en-US" sz="2800" baseline="0" dirty="0"/>
                        <a:t>Late: 3/28,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110318">
                <a:tc>
                  <a:txBody>
                    <a:bodyPr/>
                    <a:lstStyle/>
                    <a:p>
                      <a:pPr algn="ctr"/>
                      <a:r>
                        <a:rPr lang="en-US" sz="440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a:t>
                      </a:r>
                      <a:r>
                        <a:rPr lang="en-US" sz="2800" dirty="0">
                          <a:solidFill>
                            <a:srgbClr val="FF0000"/>
                          </a:solidFill>
                        </a:rPr>
                        <a:t>4/3</a:t>
                      </a:r>
                      <a:r>
                        <a:rPr lang="en-US" sz="2800" baseline="0" dirty="0"/>
                        <a:t>, </a:t>
                      </a:r>
                      <a:r>
                        <a:rPr lang="en-US" sz="2800" dirty="0"/>
                        <a:t>4</a:t>
                      </a:r>
                      <a:r>
                        <a:rPr lang="en-US" sz="2800" baseline="0" dirty="0"/>
                        <a:t> PM </a:t>
                      </a:r>
                    </a:p>
                    <a:p>
                      <a:pPr algn="ctr"/>
                      <a:r>
                        <a:rPr lang="en-US" sz="2800" baseline="0" dirty="0"/>
                        <a:t>Late: </a:t>
                      </a:r>
                      <a:r>
                        <a:rPr lang="en-US" sz="2800" baseline="0" dirty="0">
                          <a:solidFill>
                            <a:srgbClr val="FF0000"/>
                          </a:solidFill>
                        </a:rPr>
                        <a:t>4/2</a:t>
                      </a:r>
                      <a:r>
                        <a:rPr lang="en-US" sz="2800" baseline="0" dirty="0"/>
                        <a:t>,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110318">
                <a:tc>
                  <a:txBody>
                    <a:bodyPr/>
                    <a:lstStyle/>
                    <a:p>
                      <a:pPr algn="ctr"/>
                      <a:r>
                        <a:rPr lang="en-US" sz="440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4/5</a:t>
                      </a:r>
                      <a:r>
                        <a:rPr lang="en-US" sz="2800" baseline="0" dirty="0"/>
                        <a:t>, </a:t>
                      </a:r>
                      <a:r>
                        <a:rPr lang="en-US" sz="2800" dirty="0"/>
                        <a:t>4</a:t>
                      </a:r>
                      <a:r>
                        <a:rPr lang="en-US" sz="2800" baseline="0" dirty="0"/>
                        <a:t> PM </a:t>
                      </a:r>
                    </a:p>
                    <a:p>
                      <a:pPr algn="ctr"/>
                      <a:r>
                        <a:rPr lang="en-US" sz="2800" baseline="0" dirty="0"/>
                        <a:t>Late: 4/5,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110318">
                <a:tc>
                  <a:txBody>
                    <a:bodyPr/>
                    <a:lstStyle/>
                    <a:p>
                      <a:pPr algn="ctr"/>
                      <a:r>
                        <a:rPr lang="en-US" sz="4400" dirty="0"/>
                        <a:t>Course Project Presentations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aseline="0" dirty="0"/>
                        <a:t>TBA</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1" y="1782637"/>
            <a:ext cx="10841895" cy="108133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0351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33553" y="1710434"/>
            <a:ext cx="3120726" cy="3614740"/>
          </a:xfrm>
          <a:prstGeom prst="rect">
            <a:avLst/>
          </a:prstGeom>
        </p:spPr>
      </p:pic>
      <p:grpSp>
        <p:nvGrpSpPr>
          <p:cNvPr id="3" name="Group 2"/>
          <p:cNvGrpSpPr/>
          <p:nvPr/>
        </p:nvGrpSpPr>
        <p:grpSpPr>
          <a:xfrm>
            <a:off x="5713442" y="3772357"/>
            <a:ext cx="3403262" cy="654654"/>
            <a:chOff x="4334347" y="3202731"/>
            <a:chExt cx="3985194" cy="654654"/>
          </a:xfrm>
        </p:grpSpPr>
        <p:sp>
          <p:nvSpPr>
            <p:cNvPr id="4" name="Rectangle 3"/>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34347" y="3289195"/>
              <a:ext cx="3985194"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6" name="TextBox 5"/>
          <p:cNvSpPr txBox="1"/>
          <p:nvPr/>
        </p:nvSpPr>
        <p:spPr>
          <a:xfrm>
            <a:off x="5713442" y="2561292"/>
            <a:ext cx="4899593" cy="1077218"/>
          </a:xfrm>
          <a:prstGeom prst="rect">
            <a:avLst/>
          </a:prstGeom>
          <a:noFill/>
        </p:spPr>
        <p:txBody>
          <a:bodyPr wrap="square" rtlCol="0">
            <a:spAutoFit/>
          </a:bodyPr>
          <a:lstStyle/>
          <a:p>
            <a:r>
              <a:rPr lang="en-US" sz="3200" dirty="0"/>
              <a:t>Import Excel files </a:t>
            </a:r>
          </a:p>
          <a:p>
            <a:r>
              <a:rPr lang="en-US" sz="3200" dirty="0"/>
              <a:t>(.</a:t>
            </a:r>
            <a:r>
              <a:rPr lang="en-US" sz="3200" dirty="0" err="1"/>
              <a:t>xls</a:t>
            </a:r>
            <a:r>
              <a:rPr lang="en-US" sz="3200" dirty="0"/>
              <a:t>, .</a:t>
            </a:r>
            <a:r>
              <a:rPr lang="en-US" sz="3200" dirty="0" err="1"/>
              <a:t>xlsx</a:t>
            </a:r>
            <a:r>
              <a:rPr lang="en-US" sz="3200" dirty="0"/>
              <a:t>)</a:t>
            </a:r>
          </a:p>
        </p:txBody>
      </p:sp>
    </p:spTree>
    <p:extLst>
      <p:ext uri="{BB962C8B-B14F-4D97-AF65-F5344CB8AC3E}">
        <p14:creationId xmlns:p14="http://schemas.microsoft.com/office/powerpoint/2010/main" val="63440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0937581" y="5629923"/>
            <a:ext cx="868691" cy="1006205"/>
          </a:xfrm>
          <a:prstGeom prst="rect">
            <a:avLst/>
          </a:prstGeom>
        </p:spPr>
      </p:pic>
      <p:grpSp>
        <p:nvGrpSpPr>
          <p:cNvPr id="22" name="Group 21"/>
          <p:cNvGrpSpPr/>
          <p:nvPr/>
        </p:nvGrpSpPr>
        <p:grpSpPr>
          <a:xfrm>
            <a:off x="1799585" y="3507699"/>
            <a:ext cx="8594969"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&lt;DATA_FRAME&gt; </a:t>
              </a:r>
              <a:r>
                <a:rPr lang="en-US" sz="2800" dirty="0">
                  <a:latin typeface="Monaco" charset="0"/>
                  <a:ea typeface="Monaco" charset="0"/>
                  <a:cs typeface="Monaco" charset="0"/>
                </a:rPr>
                <a:t>&lt;- </a:t>
              </a:r>
              <a:r>
                <a:rPr lang="en-US" sz="2800" dirty="0" err="1">
                  <a:latin typeface="Monaco" charset="0"/>
                  <a:ea typeface="Monaco" charset="0"/>
                  <a:cs typeface="Monaco" charset="0"/>
                </a:rPr>
                <a:t>read_</a:t>
              </a:r>
              <a:r>
                <a:rPr lang="en-US" sz="2800" b="1" dirty="0" err="1">
                  <a:solidFill>
                    <a:srgbClr val="92D050"/>
                  </a:solidFill>
                  <a:latin typeface="Monaco" charset="0"/>
                  <a:ea typeface="Monaco" charset="0"/>
                  <a:cs typeface="Monaco" charset="0"/>
                </a:rPr>
                <a:t>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&lt;FILE_NAME&gt;</a:t>
              </a:r>
              <a:r>
                <a:rPr lang="en-US" sz="2800" dirty="0">
                  <a:latin typeface="Monaco" charset="0"/>
                  <a:ea typeface="Monaco" charset="0"/>
                  <a:cs typeface="Monaco" charset="0"/>
                </a:rPr>
                <a:t>)</a:t>
              </a:r>
            </a:p>
          </p:txBody>
        </p:sp>
      </p:grpSp>
      <p:sp>
        <p:nvSpPr>
          <p:cNvPr id="13" name="Rectangle 12"/>
          <p:cNvSpPr/>
          <p:nvPr/>
        </p:nvSpPr>
        <p:spPr>
          <a:xfrm>
            <a:off x="3791523" y="740977"/>
            <a:ext cx="4608954" cy="830997"/>
          </a:xfrm>
          <a:prstGeom prst="rect">
            <a:avLst/>
          </a:prstGeom>
        </p:spPr>
        <p:txBody>
          <a:bodyPr wrap="none">
            <a:spAutoFit/>
          </a:bodyPr>
          <a:lstStyle/>
          <a:p>
            <a:r>
              <a:rPr lang="en-US" sz="4800" dirty="0" err="1">
                <a:latin typeface="Monaco" charset="0"/>
                <a:ea typeface="Monaco" charset="0"/>
                <a:cs typeface="Monaco" charset="0"/>
              </a:rPr>
              <a:t>read_excel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675272" y="4723160"/>
            <a:ext cx="7669722" cy="1679292"/>
            <a:chOff x="1919035" y="4333415"/>
            <a:chExt cx="7669722" cy="1679292"/>
          </a:xfrm>
        </p:grpSpPr>
        <p:grpSp>
          <p:nvGrpSpPr>
            <p:cNvPr id="20" name="Group 19"/>
            <p:cNvGrpSpPr/>
            <p:nvPr/>
          </p:nvGrpSpPr>
          <p:grpSpPr>
            <a:xfrm>
              <a:off x="8577347" y="4729917"/>
              <a:ext cx="1011410" cy="1020522"/>
              <a:chOff x="8577347" y="4729917"/>
              <a:chExt cx="1011410" cy="1020522"/>
            </a:xfrm>
          </p:grpSpPr>
          <p:pic>
            <p:nvPicPr>
              <p:cNvPr id="14" name="Picture 13"/>
              <p:cNvPicPr>
                <a:picLocks noChangeAspect="1"/>
              </p:cNvPicPr>
              <p:nvPr/>
            </p:nvPicPr>
            <p:blipFill>
              <a:blip r:embed="rId4"/>
              <a:stretch>
                <a:fillRect/>
              </a:stretch>
            </p:blipFill>
            <p:spPr>
              <a:xfrm>
                <a:off x="8577347" y="4729917"/>
                <a:ext cx="1011410" cy="1020522"/>
              </a:xfrm>
              <a:prstGeom prst="rect">
                <a:avLst/>
              </a:prstGeom>
            </p:spPr>
          </p:pic>
          <p:sp>
            <p:nvSpPr>
              <p:cNvPr id="15" name="TextBox 14"/>
              <p:cNvSpPr txBox="1"/>
              <p:nvPr/>
            </p:nvSpPr>
            <p:spPr>
              <a:xfrm>
                <a:off x="8724168" y="4945987"/>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5"/>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6"/>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6"/>
          <a:srcRect l="-14832" t="-12824" b="31927"/>
          <a:stretch/>
        </p:blipFill>
        <p:spPr>
          <a:xfrm rot="16200000" flipV="1">
            <a:off x="6865677" y="4522497"/>
            <a:ext cx="851328" cy="2309770"/>
          </a:xfrm>
          <a:prstGeom prst="rect">
            <a:avLst/>
          </a:prstGeom>
        </p:spPr>
      </p:pic>
      <p:grpSp>
        <p:nvGrpSpPr>
          <p:cNvPr id="36" name="Group 35"/>
          <p:cNvGrpSpPr/>
          <p:nvPr/>
        </p:nvGrpSpPr>
        <p:grpSpPr>
          <a:xfrm>
            <a:off x="2101853" y="1893260"/>
            <a:ext cx="7561101" cy="1508107"/>
            <a:chOff x="2101853" y="1893260"/>
            <a:chExt cx="7561101" cy="1508107"/>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Excel file</a:t>
              </a:r>
            </a:p>
            <a:p>
              <a:pPr algn="ctr"/>
              <a:endParaRPr lang="en-US" dirty="0">
                <a:solidFill>
                  <a:schemeClr val="bg1"/>
                </a:solidFill>
              </a:endParaRPr>
            </a:p>
          </p:txBody>
        </p:sp>
      </p:grpSp>
    </p:spTree>
    <p:extLst>
      <p:ext uri="{BB962C8B-B14F-4D97-AF65-F5344CB8AC3E}">
        <p14:creationId xmlns:p14="http://schemas.microsoft.com/office/powerpoint/2010/main" val="1969382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Help When You Get Stuck</a:t>
            </a:r>
          </a:p>
        </p:txBody>
      </p:sp>
    </p:spTree>
    <p:extLst>
      <p:ext uri="{BB962C8B-B14F-4D97-AF65-F5344CB8AC3E}">
        <p14:creationId xmlns:p14="http://schemas.microsoft.com/office/powerpoint/2010/main" val="13153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p:txBody>
          <a:bodyPr>
            <a:normAutofit/>
          </a:bodyPr>
          <a:lstStyle/>
          <a:p>
            <a:r>
              <a:rPr lang="en-US" sz="3600" dirty="0"/>
              <a:t>Suppose you want to import data from a file that’s similar to a CSV but uses pipes (</a:t>
            </a:r>
            <a:r>
              <a:rPr lang="en-US" sz="3600" b="1" dirty="0">
                <a:solidFill>
                  <a:schemeClr val="accent2"/>
                </a:solidFill>
                <a:latin typeface="Monaco" charset="0"/>
                <a:ea typeface="Monaco" charset="0"/>
                <a:cs typeface="Monaco" charset="0"/>
              </a:rPr>
              <a:t>|</a:t>
            </a:r>
            <a:r>
              <a:rPr lang="en-US" sz="3600" dirty="0"/>
              <a:t>) instead of commas (</a:t>
            </a:r>
            <a:r>
              <a:rPr lang="en-US" sz="3600" b="1" dirty="0">
                <a:solidFill>
                  <a:schemeClr val="accent2"/>
                </a:solidFill>
                <a:latin typeface="Monaco" charset="0"/>
                <a:ea typeface="Monaco" charset="0"/>
                <a:cs typeface="Monaco" charset="0"/>
              </a:rPr>
              <a:t>,</a:t>
            </a:r>
            <a:r>
              <a:rPr lang="en-US" sz="3600" dirty="0"/>
              <a:t>) as the delimiter between data fields. </a:t>
            </a:r>
          </a:p>
          <a:p>
            <a:r>
              <a:rPr lang="en-US" sz="3600" dirty="0"/>
              <a:t>Discuss with your group mates how you could figure out how to do this.</a:t>
            </a:r>
          </a:p>
        </p:txBody>
      </p:sp>
    </p:spTree>
    <p:extLst>
      <p:ext uri="{BB962C8B-B14F-4D97-AF65-F5344CB8AC3E}">
        <p14:creationId xmlns:p14="http://schemas.microsoft.com/office/powerpoint/2010/main" val="799765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3303" y="0"/>
            <a:ext cx="6350000" cy="6350000"/>
          </a:xfrm>
          <a:prstGeom prst="rect">
            <a:avLst/>
          </a:prstGeom>
        </p:spPr>
      </p:pic>
      <p:pic>
        <p:nvPicPr>
          <p:cNvPr id="5" name="Picture 4"/>
          <p:cNvPicPr>
            <a:picLocks noChangeAspect="1"/>
          </p:cNvPicPr>
          <p:nvPr/>
        </p:nvPicPr>
        <p:blipFill>
          <a:blip r:embed="rId4"/>
          <a:stretch>
            <a:fillRect/>
          </a:stretch>
        </p:blipFill>
        <p:spPr>
          <a:xfrm>
            <a:off x="422043" y="5729559"/>
            <a:ext cx="11214100" cy="533400"/>
          </a:xfrm>
          <a:prstGeom prst="rect">
            <a:avLst/>
          </a:prstGeom>
        </p:spPr>
      </p:pic>
    </p:spTree>
    <p:extLst>
      <p:ext uri="{BB962C8B-B14F-4D97-AF65-F5344CB8AC3E}">
        <p14:creationId xmlns:p14="http://schemas.microsoft.com/office/powerpoint/2010/main" val="43191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Approach to Getting Un-Stuck</a:t>
            </a:r>
          </a:p>
        </p:txBody>
      </p:sp>
      <p:graphicFrame>
        <p:nvGraphicFramePr>
          <p:cNvPr id="4" name="Diagram 3"/>
          <p:cNvGraphicFramePr/>
          <p:nvPr>
            <p:extLst>
              <p:ext uri="{D42A27DB-BD31-4B8C-83A1-F6EECF244321}">
                <p14:modId xmlns:p14="http://schemas.microsoft.com/office/powerpoint/2010/main" val="1924711150"/>
              </p:ext>
            </p:extLst>
          </p:nvPr>
        </p:nvGraphicFramePr>
        <p:xfrm>
          <a:off x="2032000" y="116571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43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ded Corner 11"/>
          <p:cNvSpPr/>
          <p:nvPr/>
        </p:nvSpPr>
        <p:spPr>
          <a:xfrm>
            <a:off x="1561171" y="4839629"/>
            <a:ext cx="4873083" cy="146081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Scenario 1: Unexpected Result or Error Message</a:t>
            </a:r>
          </a:p>
        </p:txBody>
      </p:sp>
      <p:sp>
        <p:nvSpPr>
          <p:cNvPr id="3" name="Content Placeholder 2"/>
          <p:cNvSpPr>
            <a:spLocks noGrp="1"/>
          </p:cNvSpPr>
          <p:nvPr>
            <p:ph idx="1"/>
          </p:nvPr>
        </p:nvSpPr>
        <p:spPr/>
        <p:txBody>
          <a:bodyPr/>
          <a:lstStyle/>
          <a:p>
            <a:pPr>
              <a:buFont typeface="Arial" charset="0"/>
              <a:buChar char="•"/>
            </a:pPr>
            <a:r>
              <a:rPr lang="en-US" dirty="0"/>
              <a:t> Check “spelling”</a:t>
            </a:r>
          </a:p>
          <a:p>
            <a:pPr lvl="1">
              <a:buFont typeface="Arial" charset="0"/>
              <a:buChar char="•"/>
            </a:pPr>
            <a:r>
              <a:rPr lang="en-US" dirty="0"/>
              <a:t>Missing quotes, commas, parentheses</a:t>
            </a:r>
          </a:p>
          <a:p>
            <a:pPr lvl="1">
              <a:buFont typeface="Arial" charset="0"/>
              <a:buChar char="•"/>
            </a:pPr>
            <a:r>
              <a:rPr lang="en-US" dirty="0"/>
              <a:t>Misspelled function names</a:t>
            </a:r>
          </a:p>
          <a:p>
            <a:pPr>
              <a:buFont typeface="Arial" charset="0"/>
              <a:buChar char="•"/>
            </a:pPr>
            <a:r>
              <a:rPr lang="en-US" dirty="0"/>
              <a:t> Read the error message and try to make sense of it</a:t>
            </a:r>
          </a:p>
          <a:p>
            <a:pPr>
              <a:buFont typeface="Arial" charset="0"/>
              <a:buChar char="•"/>
            </a:pPr>
            <a:r>
              <a:rPr lang="en-US" dirty="0"/>
              <a:t> Google the error message (cut + paste)</a:t>
            </a:r>
          </a:p>
          <a:p>
            <a:pPr>
              <a:buFont typeface="Arial" charset="0"/>
              <a:buChar char="•"/>
            </a:pPr>
            <a:r>
              <a:rPr lang="en-US" dirty="0"/>
              <a:t> Ask for help using the following formula:</a:t>
            </a:r>
          </a:p>
        </p:txBody>
      </p:sp>
      <p:sp>
        <p:nvSpPr>
          <p:cNvPr id="4" name="TextBox 3"/>
          <p:cNvSpPr txBox="1"/>
          <p:nvPr/>
        </p:nvSpPr>
        <p:spPr>
          <a:xfrm>
            <a:off x="1215483" y="4962292"/>
            <a:ext cx="5333511" cy="1477328"/>
          </a:xfrm>
          <a:prstGeom prst="rect">
            <a:avLst/>
          </a:prstGeom>
          <a:noFill/>
        </p:spPr>
        <p:txBody>
          <a:bodyPr wrap="none" rtlCol="0">
            <a:spAutoFit/>
          </a:bodyPr>
          <a:lstStyle/>
          <a:p>
            <a:pPr lvl="1"/>
            <a:r>
              <a:rPr lang="en-US" b="1" dirty="0"/>
              <a:t>I tried to accomplish </a:t>
            </a:r>
            <a:r>
              <a:rPr lang="en-US" dirty="0"/>
              <a:t>(goal) </a:t>
            </a:r>
            <a:r>
              <a:rPr lang="en-US" b="1" dirty="0"/>
              <a:t>so I tried this code</a:t>
            </a:r>
            <a:r>
              <a:rPr lang="en-US" dirty="0"/>
              <a:t>: </a:t>
            </a:r>
            <a:r>
              <a:rPr lang="mr-IN" dirty="0"/>
              <a:t>…</a:t>
            </a:r>
            <a:endParaRPr lang="en-US" dirty="0"/>
          </a:p>
          <a:p>
            <a:pPr lvl="1"/>
            <a:r>
              <a:rPr lang="en-US" b="1" dirty="0"/>
              <a:t>I expected this</a:t>
            </a:r>
            <a:r>
              <a:rPr lang="en-US" dirty="0"/>
              <a:t>: </a:t>
            </a:r>
            <a:r>
              <a:rPr lang="mr-IN" dirty="0"/>
              <a:t>…</a:t>
            </a:r>
            <a:endParaRPr lang="en-US" dirty="0"/>
          </a:p>
          <a:p>
            <a:pPr lvl="1"/>
            <a:r>
              <a:rPr lang="en-US" b="1" dirty="0"/>
              <a:t>But instead I got this result/error</a:t>
            </a:r>
            <a:r>
              <a:rPr lang="en-US" dirty="0"/>
              <a:t>: </a:t>
            </a:r>
            <a:r>
              <a:rPr lang="mr-IN" dirty="0"/>
              <a:t>…</a:t>
            </a:r>
            <a:endParaRPr lang="en-US" dirty="0"/>
          </a:p>
          <a:p>
            <a:pPr lvl="1"/>
            <a:r>
              <a:rPr lang="en-US" b="1" dirty="0"/>
              <a:t>I’m running R/RStudio on </a:t>
            </a:r>
            <a:r>
              <a:rPr lang="en-US" dirty="0"/>
              <a:t>(operating system).</a:t>
            </a:r>
          </a:p>
          <a:p>
            <a:endParaRPr lang="en-US" dirty="0"/>
          </a:p>
        </p:txBody>
      </p:sp>
      <p:pic>
        <p:nvPicPr>
          <p:cNvPr id="11" name="Picture 10"/>
          <p:cNvPicPr>
            <a:picLocks noChangeAspect="1"/>
          </p:cNvPicPr>
          <p:nvPr/>
        </p:nvPicPr>
        <p:blipFill>
          <a:blip r:embed="rId3"/>
          <a:stretch>
            <a:fillRect/>
          </a:stretch>
        </p:blipFill>
        <p:spPr>
          <a:xfrm>
            <a:off x="7633165" y="2143202"/>
            <a:ext cx="3594100" cy="3530600"/>
          </a:xfrm>
          <a:prstGeom prst="rect">
            <a:avLst/>
          </a:prstGeom>
        </p:spPr>
      </p:pic>
    </p:spTree>
    <p:extLst>
      <p:ext uri="{BB962C8B-B14F-4D97-AF65-F5344CB8AC3E}">
        <p14:creationId xmlns:p14="http://schemas.microsoft.com/office/powerpoint/2010/main" val="170842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9589" y="0"/>
            <a:ext cx="7112821" cy="6858000"/>
          </a:xfrm>
          <a:prstGeom prst="rect">
            <a:avLst/>
          </a:prstGeom>
        </p:spPr>
      </p:pic>
      <p:pic>
        <p:nvPicPr>
          <p:cNvPr id="3" name="Picture 2"/>
          <p:cNvPicPr>
            <a:picLocks noChangeAspect="1"/>
          </p:cNvPicPr>
          <p:nvPr/>
        </p:nvPicPr>
        <p:blipFill>
          <a:blip r:embed="rId4"/>
          <a:stretch>
            <a:fillRect/>
          </a:stretch>
        </p:blipFill>
        <p:spPr>
          <a:xfrm>
            <a:off x="3650994" y="531542"/>
            <a:ext cx="7112821" cy="6858000"/>
          </a:xfrm>
          <a:prstGeom prst="rect">
            <a:avLst/>
          </a:prstGeom>
        </p:spPr>
      </p:pic>
    </p:spTree>
    <p:extLst>
      <p:ext uri="{BB962C8B-B14F-4D97-AF65-F5344CB8AC3E}">
        <p14:creationId xmlns:p14="http://schemas.microsoft.com/office/powerpoint/2010/main" val="16710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07816" y="2179754"/>
            <a:ext cx="3467100" cy="3479801"/>
          </a:xfrm>
          <a:prstGeom prst="rect">
            <a:avLst/>
          </a:prstGeom>
        </p:spPr>
      </p:pic>
      <p:sp>
        <p:nvSpPr>
          <p:cNvPr id="2" name="Title 1"/>
          <p:cNvSpPr>
            <a:spLocks noGrp="1"/>
          </p:cNvSpPr>
          <p:nvPr>
            <p:ph type="title"/>
          </p:nvPr>
        </p:nvSpPr>
        <p:spPr/>
        <p:txBody>
          <a:bodyPr/>
          <a:lstStyle/>
          <a:p>
            <a:r>
              <a:rPr lang="en-US" dirty="0"/>
              <a:t>Scenario 2: You Know What You Want to Do But Don’t Know How to Do it in R</a:t>
            </a:r>
          </a:p>
        </p:txBody>
      </p:sp>
      <p:sp>
        <p:nvSpPr>
          <p:cNvPr id="3" name="Content Placeholder 2"/>
          <p:cNvSpPr>
            <a:spLocks noGrp="1"/>
          </p:cNvSpPr>
          <p:nvPr>
            <p:ph idx="1"/>
          </p:nvPr>
        </p:nvSpPr>
        <p:spPr/>
        <p:txBody>
          <a:bodyPr/>
          <a:lstStyle/>
          <a:p>
            <a:pPr>
              <a:buFont typeface="Arial" charset="0"/>
              <a:buChar char="•"/>
            </a:pPr>
            <a:r>
              <a:rPr lang="en-US" dirty="0"/>
              <a:t> If you think you know what function to use:</a:t>
            </a:r>
          </a:p>
          <a:p>
            <a:pPr lvl="1">
              <a:buFont typeface="Arial" charset="0"/>
              <a:buChar char="•"/>
            </a:pPr>
            <a:endParaRPr lang="en-US" dirty="0"/>
          </a:p>
          <a:p>
            <a:pPr>
              <a:buFont typeface="Arial" charset="0"/>
              <a:buChar char="•"/>
            </a:pPr>
            <a:r>
              <a:rPr lang="en-US" dirty="0"/>
              <a:t> RStudio Cheat Sheets</a:t>
            </a:r>
          </a:p>
          <a:p>
            <a:pPr>
              <a:buFont typeface="Arial" charset="0"/>
              <a:buChar char="•"/>
            </a:pPr>
            <a:r>
              <a:rPr lang="en-US" dirty="0"/>
              <a:t> Google</a:t>
            </a:r>
          </a:p>
          <a:p>
            <a:pPr lvl="1">
              <a:buFont typeface="Arial" charset="0"/>
              <a:buChar char="•"/>
            </a:pPr>
            <a:r>
              <a:rPr lang="en-US" dirty="0"/>
              <a:t>Extremely powerful</a:t>
            </a:r>
          </a:p>
          <a:p>
            <a:pPr lvl="1">
              <a:buFont typeface="Arial" charset="0"/>
              <a:buChar char="•"/>
            </a:pPr>
            <a:r>
              <a:rPr lang="en-US" dirty="0"/>
              <a:t>But there’s an art to this</a:t>
            </a:r>
          </a:p>
          <a:p>
            <a:pPr lvl="1">
              <a:buFont typeface="Arial" charset="0"/>
              <a:buChar char="•"/>
            </a:pPr>
            <a:r>
              <a:rPr lang="en-US" dirty="0"/>
              <a:t>Less useful for very basic questions</a:t>
            </a:r>
          </a:p>
          <a:p>
            <a:pPr>
              <a:buFont typeface="Arial" charset="0"/>
              <a:buChar char="•"/>
            </a:pPr>
            <a:r>
              <a:rPr lang="en-US" dirty="0"/>
              <a:t> Ask for help</a:t>
            </a:r>
          </a:p>
          <a:p>
            <a:pPr>
              <a:buFont typeface="Arial" charset="0"/>
              <a:buChar char="•"/>
            </a:pPr>
            <a:r>
              <a:rPr lang="en-US" dirty="0"/>
              <a:t> Do a tutorial</a:t>
            </a:r>
          </a:p>
        </p:txBody>
      </p:sp>
      <p:grpSp>
        <p:nvGrpSpPr>
          <p:cNvPr id="9" name="Group 8"/>
          <p:cNvGrpSpPr/>
          <p:nvPr/>
        </p:nvGrpSpPr>
        <p:grpSpPr>
          <a:xfrm>
            <a:off x="1293542" y="2676291"/>
            <a:ext cx="1466318" cy="369332"/>
            <a:chOff x="874676" y="2531051"/>
            <a:chExt cx="1667803" cy="354735"/>
          </a:xfrm>
        </p:grpSpPr>
        <p:sp>
          <p:nvSpPr>
            <p:cNvPr id="7" name="Rectangle 6"/>
            <p:cNvSpPr/>
            <p:nvPr/>
          </p:nvSpPr>
          <p:spPr>
            <a:xfrm>
              <a:off x="926583" y="2533338"/>
              <a:ext cx="1560139" cy="35116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74676" y="2531051"/>
              <a:ext cx="1667803" cy="354735"/>
            </a:xfrm>
            <a:prstGeom prst="rect">
              <a:avLst/>
            </a:prstGeom>
            <a:noFill/>
          </p:spPr>
          <p:txBody>
            <a:bodyPr wrap="square" rtlCol="0">
              <a:spAutoFit/>
            </a:bodyPr>
            <a:lstStyle/>
            <a:p>
              <a:r>
                <a:rPr lang="en-US" dirty="0">
                  <a:solidFill>
                    <a:srgbClr val="0070C0"/>
                  </a:solidFill>
                  <a:latin typeface="Monaco" charset="0"/>
                  <a:ea typeface="Monaco" charset="0"/>
                  <a:cs typeface="Monaco" charset="0"/>
                </a:rPr>
                <a:t>?function</a:t>
              </a:r>
            </a:p>
          </p:txBody>
        </p:sp>
      </p:grpSp>
    </p:spTree>
    <p:extLst>
      <p:ext uri="{BB962C8B-B14F-4D97-AF65-F5344CB8AC3E}">
        <p14:creationId xmlns:p14="http://schemas.microsoft.com/office/powerpoint/2010/main" val="1580460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Demo: R help</a:t>
            </a:r>
          </a:p>
        </p:txBody>
      </p:sp>
    </p:spTree>
    <p:extLst>
      <p:ext uri="{BB962C8B-B14F-4D97-AF65-F5344CB8AC3E}">
        <p14:creationId xmlns:p14="http://schemas.microsoft.com/office/powerpoint/2010/main" val="344866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Patient Data</a:t>
            </a:r>
            <a:br>
              <a:rPr lang="en-US" dirty="0"/>
            </a:br>
            <a:endParaRPr lang="en-US" sz="3600" dirty="0"/>
          </a:p>
        </p:txBody>
      </p:sp>
    </p:spTree>
    <p:extLst>
      <p:ext uri="{BB962C8B-B14F-4D97-AF65-F5344CB8AC3E}">
        <p14:creationId xmlns:p14="http://schemas.microsoft.com/office/powerpoint/2010/main" val="7143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02527" y="456691"/>
            <a:ext cx="10749775" cy="8441981"/>
          </a:xfrm>
          <a:prstGeom prst="rect">
            <a:avLst/>
          </a:prstGeom>
        </p:spPr>
      </p:pic>
    </p:spTree>
    <p:extLst>
      <p:ext uri="{BB962C8B-B14F-4D97-AF65-F5344CB8AC3E}">
        <p14:creationId xmlns:p14="http://schemas.microsoft.com/office/powerpoint/2010/main" val="1009612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6961" y="1976144"/>
            <a:ext cx="5194301" cy="4051984"/>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2529041" y="2530690"/>
            <a:ext cx="2363594" cy="164942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60272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6961" y="1976144"/>
            <a:ext cx="5194301" cy="4051984"/>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2529041" y="2530690"/>
            <a:ext cx="2363594" cy="164942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4"/>
          <a:stretch>
            <a:fillRect/>
          </a:stretch>
        </p:blipFill>
        <p:spPr>
          <a:xfrm>
            <a:off x="3609285" y="1024422"/>
            <a:ext cx="7946032" cy="5560121"/>
          </a:xfrm>
          <a:prstGeom prst="rect">
            <a:avLst/>
          </a:prstGeom>
        </p:spPr>
      </p:pic>
      <p:sp>
        <p:nvSpPr>
          <p:cNvPr id="12" name="Freeform 11"/>
          <p:cNvSpPr/>
          <p:nvPr/>
        </p:nvSpPr>
        <p:spPr>
          <a:xfrm>
            <a:off x="2532993" y="1051034"/>
            <a:ext cx="1061545" cy="5507421"/>
          </a:xfrm>
          <a:custGeom>
            <a:avLst/>
            <a:gdLst>
              <a:gd name="connsiteX0" fmla="*/ 0 w 1061545"/>
              <a:gd name="connsiteY0" fmla="*/ 1460938 h 5507421"/>
              <a:gd name="connsiteX1" fmla="*/ 0 w 1061545"/>
              <a:gd name="connsiteY1" fmla="*/ 3132083 h 5507421"/>
              <a:gd name="connsiteX2" fmla="*/ 1061545 w 1061545"/>
              <a:gd name="connsiteY2" fmla="*/ 5507421 h 5507421"/>
              <a:gd name="connsiteX3" fmla="*/ 1061545 w 1061545"/>
              <a:gd name="connsiteY3" fmla="*/ 0 h 5507421"/>
              <a:gd name="connsiteX4" fmla="*/ 0 w 1061545"/>
              <a:gd name="connsiteY4" fmla="*/ 1460938 h 550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1545" h="5507421">
                <a:moveTo>
                  <a:pt x="0" y="1460938"/>
                </a:moveTo>
                <a:lnTo>
                  <a:pt x="0" y="3132083"/>
                </a:lnTo>
                <a:lnTo>
                  <a:pt x="1061545" y="5507421"/>
                </a:lnTo>
                <a:lnTo>
                  <a:pt x="1061545" y="0"/>
                </a:lnTo>
                <a:lnTo>
                  <a:pt x="0" y="1460938"/>
                </a:lnTo>
                <a:close/>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5577" y="1051034"/>
            <a:ext cx="8037359" cy="55066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16378" y="4177353"/>
            <a:ext cx="4522246" cy="807242"/>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81097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9589" y="0"/>
            <a:ext cx="7112821" cy="6858000"/>
          </a:xfrm>
          <a:prstGeom prst="rect">
            <a:avLst/>
          </a:prstGeom>
        </p:spPr>
      </p:pic>
      <p:pic>
        <p:nvPicPr>
          <p:cNvPr id="3" name="Picture 2"/>
          <p:cNvPicPr>
            <a:picLocks noChangeAspect="1"/>
          </p:cNvPicPr>
          <p:nvPr/>
        </p:nvPicPr>
        <p:blipFill>
          <a:blip r:embed="rId4"/>
          <a:stretch>
            <a:fillRect/>
          </a:stretch>
        </p:blipFill>
        <p:spPr>
          <a:xfrm>
            <a:off x="3648456" y="541782"/>
            <a:ext cx="7112821" cy="6858000"/>
          </a:xfrm>
          <a:prstGeom prst="rect">
            <a:avLst/>
          </a:prstGeom>
        </p:spPr>
      </p:pic>
    </p:spTree>
    <p:extLst>
      <p:ext uri="{BB962C8B-B14F-4D97-AF65-F5344CB8AC3E}">
        <p14:creationId xmlns:p14="http://schemas.microsoft.com/office/powerpoint/2010/main" val="87874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880" y="625421"/>
            <a:ext cx="11861398" cy="7471317"/>
          </a:xfrm>
          <a:prstGeom prst="rect">
            <a:avLst/>
          </a:prstGeom>
        </p:spPr>
      </p:pic>
    </p:spTree>
    <p:extLst>
      <p:ext uri="{BB962C8B-B14F-4D97-AF65-F5344CB8AC3E}">
        <p14:creationId xmlns:p14="http://schemas.microsoft.com/office/powerpoint/2010/main" val="54802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27F18-553D-494A-9B2A-15A6D35F7841}"/>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163ABDCF-1103-F24A-B293-DAF741E3DF10}"/>
              </a:ext>
            </a:extLst>
          </p:cNvPr>
          <p:cNvSpPr>
            <a:spLocks noGrp="1"/>
          </p:cNvSpPr>
          <p:nvPr>
            <p:ph type="body" sz="quarter" idx="13"/>
          </p:nvPr>
        </p:nvSpPr>
        <p:spPr/>
        <p:txBody>
          <a:bodyPr>
            <a:normAutofit/>
          </a:bodyPr>
          <a:lstStyle/>
          <a:p>
            <a:pPr marL="0" indent="0">
              <a:buNone/>
            </a:pPr>
            <a:r>
              <a:rPr lang="en-US" sz="4400" dirty="0"/>
              <a:t>Complete the section “Getting Help” on Handout 2.</a:t>
            </a:r>
          </a:p>
        </p:txBody>
      </p:sp>
    </p:spTree>
    <p:extLst>
      <p:ext uri="{BB962C8B-B14F-4D97-AF65-F5344CB8AC3E}">
        <p14:creationId xmlns:p14="http://schemas.microsoft.com/office/powerpoint/2010/main" val="3858594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1880819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1108" y="1662637"/>
            <a:ext cx="2434591" cy="3092242"/>
            <a:chOff x="745833" y="1382896"/>
            <a:chExt cx="2654838" cy="3371984"/>
          </a:xfrm>
        </p:grpSpPr>
        <p:pic>
          <p:nvPicPr>
            <p:cNvPr id="3" name="Picture 2"/>
            <p:cNvPicPr>
              <a:picLocks noChangeAspect="1"/>
            </p:cNvPicPr>
            <p:nvPr/>
          </p:nvPicPr>
          <p:blipFill>
            <a:blip r:embed="rId3"/>
            <a:stretch>
              <a:fillRect/>
            </a:stretch>
          </p:blipFill>
          <p:spPr>
            <a:xfrm>
              <a:off x="1447966" y="2651760"/>
              <a:ext cx="1371600" cy="2103120"/>
            </a:xfrm>
            <a:prstGeom prst="rect">
              <a:avLst/>
            </a:prstGeom>
          </p:spPr>
        </p:pic>
        <p:sp>
          <p:nvSpPr>
            <p:cNvPr id="8" name="TextBox 7"/>
            <p:cNvSpPr txBox="1"/>
            <p:nvPr/>
          </p:nvSpPr>
          <p:spPr>
            <a:xfrm>
              <a:off x="745833" y="1382896"/>
              <a:ext cx="2654838" cy="1040421"/>
            </a:xfrm>
            <a:prstGeom prst="rect">
              <a:avLst/>
            </a:prstGeom>
            <a:noFill/>
          </p:spPr>
          <p:txBody>
            <a:bodyPr wrap="square" rtlCol="0">
              <a:spAutoFit/>
            </a:bodyPr>
            <a:lstStyle/>
            <a:p>
              <a:pPr algn="ctr"/>
              <a:r>
                <a:rPr lang="en-US" sz="2800" dirty="0">
                  <a:solidFill>
                    <a:schemeClr val="tx1">
                      <a:lumMod val="65000"/>
                      <a:lumOff val="35000"/>
                    </a:schemeClr>
                  </a:solidFill>
                </a:rPr>
                <a:t>Database Server</a:t>
              </a:r>
            </a:p>
          </p:txBody>
        </p:sp>
      </p:grpSp>
      <p:grpSp>
        <p:nvGrpSpPr>
          <p:cNvPr id="11" name="Group 10"/>
          <p:cNvGrpSpPr/>
          <p:nvPr/>
        </p:nvGrpSpPr>
        <p:grpSpPr>
          <a:xfrm>
            <a:off x="4382130" y="1964718"/>
            <a:ext cx="2269028" cy="3060058"/>
            <a:chOff x="4382130" y="1687889"/>
            <a:chExt cx="2474296" cy="3336887"/>
          </a:xfrm>
        </p:grpSpPr>
        <p:pic>
          <p:nvPicPr>
            <p:cNvPr id="2" name="Picture 1"/>
            <p:cNvPicPr>
              <a:picLocks noChangeAspect="1"/>
            </p:cNvPicPr>
            <p:nvPr/>
          </p:nvPicPr>
          <p:blipFill>
            <a:blip r:embed="rId4"/>
            <a:stretch>
              <a:fillRect/>
            </a:stretch>
          </p:blipFill>
          <p:spPr>
            <a:xfrm>
              <a:off x="4524988" y="2489614"/>
              <a:ext cx="2092981" cy="2535162"/>
            </a:xfrm>
            <a:prstGeom prst="rect">
              <a:avLst/>
            </a:prstGeom>
          </p:spPr>
        </p:pic>
        <p:sp>
          <p:nvSpPr>
            <p:cNvPr id="9" name="TextBox 8"/>
            <p:cNvSpPr txBox="1"/>
            <p:nvPr/>
          </p:nvSpPr>
          <p:spPr>
            <a:xfrm>
              <a:off x="4382130" y="1687889"/>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Database</a:t>
              </a:r>
            </a:p>
          </p:txBody>
        </p:sp>
      </p:grpSp>
      <p:grpSp>
        <p:nvGrpSpPr>
          <p:cNvPr id="13" name="Group 12"/>
          <p:cNvGrpSpPr/>
          <p:nvPr/>
        </p:nvGrpSpPr>
        <p:grpSpPr>
          <a:xfrm>
            <a:off x="7886700" y="994410"/>
            <a:ext cx="3301755" cy="5179558"/>
            <a:chOff x="7886700" y="525839"/>
            <a:chExt cx="3600450" cy="5648129"/>
          </a:xfrm>
        </p:grpSpPr>
        <p:grpSp>
          <p:nvGrpSpPr>
            <p:cNvPr id="7" name="Group 6"/>
            <p:cNvGrpSpPr/>
            <p:nvPr/>
          </p:nvGrpSpPr>
          <p:grpSpPr>
            <a:xfrm>
              <a:off x="8165202" y="1017270"/>
              <a:ext cx="2971915" cy="5156698"/>
              <a:chOff x="7913742" y="406401"/>
              <a:chExt cx="4048580" cy="7024867"/>
            </a:xfrm>
          </p:grpSpPr>
          <p:pic>
            <p:nvPicPr>
              <p:cNvPr id="4" name="Picture 3"/>
              <p:cNvPicPr>
                <a:picLocks noChangeAspect="1"/>
              </p:cNvPicPr>
              <p:nvPr/>
            </p:nvPicPr>
            <p:blipFill rotWithShape="1">
              <a:blip r:embed="rId5"/>
              <a:srcRect r="3730"/>
              <a:stretch/>
            </p:blipFill>
            <p:spPr>
              <a:xfrm>
                <a:off x="7936602" y="406401"/>
                <a:ext cx="4025720" cy="2361427"/>
              </a:xfrm>
              <a:prstGeom prst="rect">
                <a:avLst/>
              </a:prstGeom>
            </p:spPr>
          </p:pic>
          <p:pic>
            <p:nvPicPr>
              <p:cNvPr id="5" name="Picture 4"/>
              <p:cNvPicPr>
                <a:picLocks noChangeAspect="1"/>
              </p:cNvPicPr>
              <p:nvPr/>
            </p:nvPicPr>
            <p:blipFill rotWithShape="1">
              <a:blip r:embed="rId5"/>
              <a:srcRect r="3730"/>
              <a:stretch/>
            </p:blipFill>
            <p:spPr>
              <a:xfrm>
                <a:off x="7913742" y="2726691"/>
                <a:ext cx="4025720" cy="2361427"/>
              </a:xfrm>
              <a:prstGeom prst="rect">
                <a:avLst/>
              </a:prstGeom>
            </p:spPr>
          </p:pic>
          <p:pic>
            <p:nvPicPr>
              <p:cNvPr id="6" name="Picture 5"/>
              <p:cNvPicPr>
                <a:picLocks noChangeAspect="1"/>
              </p:cNvPicPr>
              <p:nvPr/>
            </p:nvPicPr>
            <p:blipFill rotWithShape="1">
              <a:blip r:embed="rId5"/>
              <a:srcRect r="3730"/>
              <a:stretch/>
            </p:blipFill>
            <p:spPr>
              <a:xfrm>
                <a:off x="7913742" y="5069841"/>
                <a:ext cx="4025720" cy="2361427"/>
              </a:xfrm>
              <a:prstGeom prst="rect">
                <a:avLst/>
              </a:prstGeom>
            </p:spPr>
          </p:pic>
        </p:grpSp>
        <p:sp>
          <p:nvSpPr>
            <p:cNvPr id="10" name="TextBox 9"/>
            <p:cNvSpPr txBox="1"/>
            <p:nvPr/>
          </p:nvSpPr>
          <p:spPr>
            <a:xfrm>
              <a:off x="7886700" y="525839"/>
              <a:ext cx="3600450" cy="523220"/>
            </a:xfrm>
            <a:prstGeom prst="rect">
              <a:avLst/>
            </a:prstGeom>
            <a:noFill/>
          </p:spPr>
          <p:txBody>
            <a:bodyPr wrap="square" rtlCol="0">
              <a:spAutoFit/>
            </a:bodyPr>
            <a:lstStyle/>
            <a:p>
              <a:pPr algn="ctr"/>
              <a:r>
                <a:rPr lang="en-US" sz="2800">
                  <a:solidFill>
                    <a:schemeClr val="tx1">
                      <a:lumMod val="65000"/>
                      <a:lumOff val="35000"/>
                    </a:schemeClr>
                  </a:solidFill>
                </a:rPr>
                <a:t>Database Tables</a:t>
              </a:r>
              <a:endParaRPr lang="en-US" sz="2800" dirty="0">
                <a:solidFill>
                  <a:schemeClr val="tx1">
                    <a:lumMod val="65000"/>
                    <a:lumOff val="35000"/>
                  </a:schemeClr>
                </a:solidFill>
              </a:endParaRPr>
            </a:p>
          </p:txBody>
        </p:sp>
      </p:grpSp>
      <p:grpSp>
        <p:nvGrpSpPr>
          <p:cNvPr id="21" name="Group 20"/>
          <p:cNvGrpSpPr/>
          <p:nvPr/>
        </p:nvGrpSpPr>
        <p:grpSpPr>
          <a:xfrm>
            <a:off x="791108" y="4964371"/>
            <a:ext cx="2365216" cy="1384995"/>
            <a:chOff x="791108" y="4964371"/>
            <a:chExt cx="2365216" cy="1384995"/>
          </a:xfrm>
        </p:grpSpPr>
        <p:sp>
          <p:nvSpPr>
            <p:cNvPr id="15" name="Rounded Rectangular Callout 14"/>
            <p:cNvSpPr/>
            <p:nvPr/>
          </p:nvSpPr>
          <p:spPr>
            <a:xfrm>
              <a:off x="791108" y="503863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p:cNvSpPr txBox="1"/>
            <p:nvPr/>
          </p:nvSpPr>
          <p:spPr>
            <a:xfrm>
              <a:off x="791108" y="4964371"/>
              <a:ext cx="2365216" cy="1384995"/>
            </a:xfrm>
            <a:prstGeom prst="rect">
              <a:avLst/>
            </a:prstGeom>
            <a:noFill/>
          </p:spPr>
          <p:txBody>
            <a:bodyPr wrap="square" rtlCol="0" anchor="ctr">
              <a:spAutoFit/>
            </a:bodyPr>
            <a:lstStyle/>
            <a:p>
              <a:pPr algn="ctr"/>
              <a:endParaRPr lang="en-US" dirty="0">
                <a:solidFill>
                  <a:schemeClr val="bg1"/>
                </a:solidFill>
              </a:endParaRPr>
            </a:p>
            <a:p>
              <a:pPr algn="ctr"/>
              <a:r>
                <a:rPr lang="en-US" sz="2400" dirty="0">
                  <a:solidFill>
                    <a:schemeClr val="bg1"/>
                  </a:solidFill>
                  <a:latin typeface="Monaco" charset="0"/>
                  <a:ea typeface="Monaco" charset="0"/>
                  <a:cs typeface="Monaco" charset="0"/>
                </a:rPr>
                <a:t>PHSSQL2057</a:t>
              </a:r>
              <a:endParaRPr lang="en-US" sz="2800" dirty="0">
                <a:solidFill>
                  <a:schemeClr val="bg1"/>
                </a:solidFill>
                <a:latin typeface="Monaco" charset="0"/>
                <a:ea typeface="Monaco" charset="0"/>
                <a:cs typeface="Monaco" charset="0"/>
              </a:endParaRPr>
            </a:p>
            <a:p>
              <a:pPr algn="ctr"/>
              <a:r>
                <a:rPr lang="en-US" sz="2400" dirty="0">
                  <a:solidFill>
                    <a:schemeClr val="bg1"/>
                  </a:solidFill>
                </a:rPr>
                <a:t>(“</a:t>
              </a:r>
              <a:r>
                <a:rPr lang="en-US" sz="2400" dirty="0" err="1">
                  <a:solidFill>
                    <a:schemeClr val="bg1"/>
                  </a:solidFill>
                </a:rPr>
                <a:t>Datamart</a:t>
              </a:r>
              <a:r>
                <a:rPr lang="en-US" sz="2400" dirty="0">
                  <a:solidFill>
                    <a:schemeClr val="bg1"/>
                  </a:solidFill>
                </a:rPr>
                <a:t>”)</a:t>
              </a:r>
              <a:endParaRPr lang="en-US" sz="1600" dirty="0">
                <a:solidFill>
                  <a:schemeClr val="bg1"/>
                </a:solidFill>
              </a:endParaRPr>
            </a:p>
            <a:p>
              <a:pPr algn="ctr"/>
              <a:endParaRPr lang="en-US" dirty="0">
                <a:solidFill>
                  <a:schemeClr val="bg1"/>
                </a:solidFill>
              </a:endParaRPr>
            </a:p>
          </p:txBody>
        </p:sp>
      </p:grpSp>
      <p:grpSp>
        <p:nvGrpSpPr>
          <p:cNvPr id="22" name="Group 21"/>
          <p:cNvGrpSpPr/>
          <p:nvPr/>
        </p:nvGrpSpPr>
        <p:grpSpPr>
          <a:xfrm>
            <a:off x="3869588" y="5065303"/>
            <a:ext cx="2365216" cy="1246649"/>
            <a:chOff x="3869588" y="5065303"/>
            <a:chExt cx="2365216" cy="1246649"/>
          </a:xfrm>
        </p:grpSpPr>
        <p:sp>
          <p:nvSpPr>
            <p:cNvPr id="17" name="Rounded Rectangular Callout 16"/>
            <p:cNvSpPr/>
            <p:nvPr/>
          </p:nvSpPr>
          <p:spPr>
            <a:xfrm>
              <a:off x="3869588" y="506530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p:cNvSpPr txBox="1"/>
            <p:nvPr/>
          </p:nvSpPr>
          <p:spPr>
            <a:xfrm>
              <a:off x="3869588" y="5175707"/>
              <a:ext cx="2365216"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dirty="0">
                  <a:solidFill>
                    <a:schemeClr val="bg1"/>
                  </a:solidFill>
                  <a:latin typeface="Monaco" charset="0"/>
                  <a:ea typeface="Monaco" charset="0"/>
                  <a:cs typeface="Monaco" charset="0"/>
                </a:rPr>
                <a:t>MGHLABUTIL</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3" name="Group 22"/>
          <p:cNvGrpSpPr/>
          <p:nvPr/>
        </p:nvGrpSpPr>
        <p:grpSpPr>
          <a:xfrm>
            <a:off x="6879488" y="5080543"/>
            <a:ext cx="4436212" cy="1246649"/>
            <a:chOff x="6879488" y="5080543"/>
            <a:chExt cx="4436212" cy="1246649"/>
          </a:xfrm>
        </p:grpSpPr>
        <p:sp>
          <p:nvSpPr>
            <p:cNvPr id="19" name="Rounded Rectangular Callout 18"/>
            <p:cNvSpPr/>
            <p:nvPr/>
          </p:nvSpPr>
          <p:spPr>
            <a:xfrm>
              <a:off x="6879488" y="5080543"/>
              <a:ext cx="4436212" cy="1246649"/>
            </a:xfrm>
            <a:prstGeom prst="wedgeRoundRectCallout">
              <a:avLst>
                <a:gd name="adj1" fmla="val -2283"/>
                <a:gd name="adj2" fmla="val -13134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6879488" y="5190947"/>
              <a:ext cx="4333342"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dirty="0" err="1">
                  <a:solidFill>
                    <a:schemeClr val="bg1"/>
                  </a:solidFill>
                  <a:latin typeface="Monaco" charset="0"/>
                  <a:ea typeface="Monaco" charset="0"/>
                  <a:cs typeface="Monaco" charset="0"/>
                </a:rPr>
                <a:t>MGHLABUTIL_LabResults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0037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193323" y="2147438"/>
            <a:ext cx="6568754" cy="2871550"/>
            <a:chOff x="3224316" y="1115568"/>
            <a:chExt cx="7400623" cy="3235204"/>
          </a:xfrm>
        </p:grpSpPr>
        <p:pic>
          <p:nvPicPr>
            <p:cNvPr id="2" name="Picture 1"/>
            <p:cNvPicPr>
              <a:picLocks noChangeAspect="1"/>
            </p:cNvPicPr>
            <p:nvPr/>
          </p:nvPicPr>
          <p:blipFill rotWithShape="1">
            <a:blip r:embed="rId3"/>
            <a:srcRect l="5629" t="11919" r="6448" b="9849"/>
            <a:stretch/>
          </p:blipFill>
          <p:spPr>
            <a:xfrm>
              <a:off x="3224316" y="1115568"/>
              <a:ext cx="2474976" cy="1243584"/>
            </a:xfrm>
            <a:prstGeom prst="rect">
              <a:avLst/>
            </a:prstGeom>
          </p:spPr>
        </p:pic>
        <p:pic>
          <p:nvPicPr>
            <p:cNvPr id="6" name="Picture 5"/>
            <p:cNvPicPr>
              <a:picLocks noChangeAspect="1"/>
            </p:cNvPicPr>
            <p:nvPr/>
          </p:nvPicPr>
          <p:blipFill rotWithShape="1">
            <a:blip r:embed="rId3"/>
            <a:srcRect l="5629" t="11919" r="6448" b="9849"/>
            <a:stretch/>
          </p:blipFill>
          <p:spPr>
            <a:xfrm>
              <a:off x="5681473" y="1115568"/>
              <a:ext cx="2474976" cy="1243584"/>
            </a:xfrm>
            <a:prstGeom prst="rect">
              <a:avLst/>
            </a:prstGeom>
          </p:spPr>
        </p:pic>
        <p:pic>
          <p:nvPicPr>
            <p:cNvPr id="7" name="Picture 6"/>
            <p:cNvPicPr>
              <a:picLocks noChangeAspect="1"/>
            </p:cNvPicPr>
            <p:nvPr/>
          </p:nvPicPr>
          <p:blipFill rotWithShape="1">
            <a:blip r:embed="rId3"/>
            <a:srcRect l="5629" t="11919" r="6448" b="9849"/>
            <a:stretch/>
          </p:blipFill>
          <p:spPr>
            <a:xfrm>
              <a:off x="8148660" y="1115568"/>
              <a:ext cx="2474976" cy="1243584"/>
            </a:xfrm>
            <a:prstGeom prst="rect">
              <a:avLst/>
            </a:prstGeom>
          </p:spPr>
        </p:pic>
        <p:pic>
          <p:nvPicPr>
            <p:cNvPr id="8" name="Picture 7"/>
            <p:cNvPicPr>
              <a:picLocks noChangeAspect="1"/>
            </p:cNvPicPr>
            <p:nvPr/>
          </p:nvPicPr>
          <p:blipFill rotWithShape="1">
            <a:blip r:embed="rId3"/>
            <a:srcRect l="5629" t="27656" r="6448" b="9849"/>
            <a:stretch/>
          </p:blipFill>
          <p:spPr>
            <a:xfrm>
              <a:off x="3226270" y="2360884"/>
              <a:ext cx="2474976" cy="993426"/>
            </a:xfrm>
            <a:prstGeom prst="rect">
              <a:avLst/>
            </a:prstGeom>
          </p:spPr>
        </p:pic>
        <p:pic>
          <p:nvPicPr>
            <p:cNvPr id="9" name="Picture 8"/>
            <p:cNvPicPr>
              <a:picLocks noChangeAspect="1"/>
            </p:cNvPicPr>
            <p:nvPr/>
          </p:nvPicPr>
          <p:blipFill rotWithShape="1">
            <a:blip r:embed="rId3"/>
            <a:srcRect l="5629" t="27656" r="6448" b="9849"/>
            <a:stretch/>
          </p:blipFill>
          <p:spPr>
            <a:xfrm>
              <a:off x="5688116" y="2360885"/>
              <a:ext cx="2474976" cy="993426"/>
            </a:xfrm>
            <a:prstGeom prst="rect">
              <a:avLst/>
            </a:prstGeom>
          </p:spPr>
        </p:pic>
        <p:pic>
          <p:nvPicPr>
            <p:cNvPr id="10" name="Picture 9"/>
            <p:cNvPicPr>
              <a:picLocks noChangeAspect="1"/>
            </p:cNvPicPr>
            <p:nvPr/>
          </p:nvPicPr>
          <p:blipFill rotWithShape="1">
            <a:blip r:embed="rId3"/>
            <a:srcRect l="5629" t="27656" r="6448" b="9849"/>
            <a:stretch/>
          </p:blipFill>
          <p:spPr>
            <a:xfrm>
              <a:off x="8149963" y="2360884"/>
              <a:ext cx="2474976" cy="993426"/>
            </a:xfrm>
            <a:prstGeom prst="rect">
              <a:avLst/>
            </a:prstGeom>
          </p:spPr>
        </p:pic>
        <p:pic>
          <p:nvPicPr>
            <p:cNvPr id="11" name="Picture 10"/>
            <p:cNvPicPr>
              <a:picLocks noChangeAspect="1"/>
            </p:cNvPicPr>
            <p:nvPr/>
          </p:nvPicPr>
          <p:blipFill rotWithShape="1">
            <a:blip r:embed="rId3"/>
            <a:srcRect l="5629" t="27656" r="6448" b="9849"/>
            <a:stretch/>
          </p:blipFill>
          <p:spPr>
            <a:xfrm>
              <a:off x="3226270" y="3357346"/>
              <a:ext cx="2474976" cy="993426"/>
            </a:xfrm>
            <a:prstGeom prst="rect">
              <a:avLst/>
            </a:prstGeom>
          </p:spPr>
        </p:pic>
        <p:pic>
          <p:nvPicPr>
            <p:cNvPr id="12" name="Picture 11"/>
            <p:cNvPicPr>
              <a:picLocks noChangeAspect="1"/>
            </p:cNvPicPr>
            <p:nvPr/>
          </p:nvPicPr>
          <p:blipFill rotWithShape="1">
            <a:blip r:embed="rId3"/>
            <a:srcRect l="5629" t="27656" r="6448" b="9849"/>
            <a:stretch/>
          </p:blipFill>
          <p:spPr>
            <a:xfrm>
              <a:off x="5688116" y="3357345"/>
              <a:ext cx="2474976" cy="993426"/>
            </a:xfrm>
            <a:prstGeom prst="rect">
              <a:avLst/>
            </a:prstGeom>
          </p:spPr>
        </p:pic>
        <p:pic>
          <p:nvPicPr>
            <p:cNvPr id="13" name="Picture 12"/>
            <p:cNvPicPr>
              <a:picLocks noChangeAspect="1"/>
            </p:cNvPicPr>
            <p:nvPr/>
          </p:nvPicPr>
          <p:blipFill rotWithShape="1">
            <a:blip r:embed="rId3"/>
            <a:srcRect l="5629" t="27656" r="6448" b="9849"/>
            <a:stretch/>
          </p:blipFill>
          <p:spPr>
            <a:xfrm>
              <a:off x="8149962" y="3357346"/>
              <a:ext cx="2474976" cy="993426"/>
            </a:xfrm>
            <a:prstGeom prst="rect">
              <a:avLst/>
            </a:prstGeom>
          </p:spPr>
        </p:pic>
      </p:grpSp>
      <p:pic>
        <p:nvPicPr>
          <p:cNvPr id="18" name="Picture 17"/>
          <p:cNvPicPr>
            <a:picLocks noChangeAspect="1"/>
          </p:cNvPicPr>
          <p:nvPr/>
        </p:nvPicPr>
        <p:blipFill rotWithShape="1">
          <a:blip r:embed="rId3"/>
          <a:srcRect l="5629" t="11919" r="6448" b="9849"/>
          <a:stretch/>
        </p:blipFill>
        <p:spPr>
          <a:xfrm>
            <a:off x="597877" y="2991499"/>
            <a:ext cx="2196776" cy="1103799"/>
          </a:xfrm>
          <a:prstGeom prst="rect">
            <a:avLst/>
          </a:prstGeom>
        </p:spPr>
      </p:pic>
      <p:pic>
        <p:nvPicPr>
          <p:cNvPr id="20" name="Picture 19"/>
          <p:cNvPicPr>
            <a:picLocks noChangeAspect="1"/>
          </p:cNvPicPr>
          <p:nvPr/>
        </p:nvPicPr>
        <p:blipFill rotWithShape="1">
          <a:blip r:embed="rId4"/>
          <a:srcRect l="-14832" t="-12825" b="1"/>
          <a:stretch/>
        </p:blipFill>
        <p:spPr>
          <a:xfrm rot="16200000" flipV="1">
            <a:off x="3786615" y="2549748"/>
            <a:ext cx="545320" cy="2063418"/>
          </a:xfrm>
          <a:prstGeom prst="rect">
            <a:avLst/>
          </a:prstGeom>
        </p:spPr>
      </p:pic>
      <p:sp>
        <p:nvSpPr>
          <p:cNvPr id="21" name="TextBox 20"/>
          <p:cNvSpPr txBox="1"/>
          <p:nvPr/>
        </p:nvSpPr>
        <p:spPr>
          <a:xfrm>
            <a:off x="5202195" y="1525751"/>
            <a:ext cx="6549081" cy="523220"/>
          </a:xfrm>
          <a:prstGeom prst="rect">
            <a:avLst/>
          </a:prstGeom>
          <a:noFill/>
        </p:spPr>
        <p:txBody>
          <a:bodyPr wrap="square" rtlCol="0">
            <a:spAutoFit/>
          </a:bodyPr>
          <a:lstStyle/>
          <a:p>
            <a:pPr algn="ctr"/>
            <a:r>
              <a:rPr lang="en-US" sz="2800">
                <a:solidFill>
                  <a:schemeClr val="tx1">
                    <a:lumMod val="65000"/>
                    <a:lumOff val="35000"/>
                  </a:schemeClr>
                </a:solidFill>
              </a:rPr>
              <a:t>Database Table</a:t>
            </a:r>
            <a:endParaRPr lang="en-US" sz="2800" dirty="0">
              <a:solidFill>
                <a:schemeClr val="tx1">
                  <a:lumMod val="65000"/>
                  <a:lumOff val="35000"/>
                </a:schemeClr>
              </a:solidFill>
            </a:endParaRPr>
          </a:p>
        </p:txBody>
      </p:sp>
      <p:sp>
        <p:nvSpPr>
          <p:cNvPr id="22" name="TextBox 21"/>
          <p:cNvSpPr txBox="1"/>
          <p:nvPr/>
        </p:nvSpPr>
        <p:spPr>
          <a:xfrm>
            <a:off x="593125" y="2394843"/>
            <a:ext cx="2174789"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25" name="Rounded Rectangular Callout 24"/>
          <p:cNvSpPr/>
          <p:nvPr/>
        </p:nvSpPr>
        <p:spPr>
          <a:xfrm>
            <a:off x="5837712" y="266184"/>
            <a:ext cx="2365216" cy="1246649"/>
          </a:xfrm>
          <a:prstGeom prst="wedgeRoundRectCallout">
            <a:avLst>
              <a:gd name="adj1" fmla="val -40718"/>
              <a:gd name="adj2" fmla="val 9994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p:cNvSpPr txBox="1"/>
          <p:nvPr/>
        </p:nvSpPr>
        <p:spPr>
          <a:xfrm>
            <a:off x="5837712" y="130368"/>
            <a:ext cx="2365216" cy="1508104"/>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select</a:t>
            </a:r>
            <a:r>
              <a:rPr lang="en-US" sz="2800" dirty="0">
                <a:solidFill>
                  <a:schemeClr val="bg1"/>
                </a:solidFill>
              </a:rPr>
              <a:t> one or more columns</a:t>
            </a:r>
          </a:p>
          <a:p>
            <a:pPr algn="ctr"/>
            <a:endParaRPr lang="en-US" dirty="0">
              <a:solidFill>
                <a:schemeClr val="bg1"/>
              </a:solidFill>
            </a:endParaRPr>
          </a:p>
        </p:txBody>
      </p:sp>
      <p:sp>
        <p:nvSpPr>
          <p:cNvPr id="28" name="Rounded Rectangular Callout 27"/>
          <p:cNvSpPr/>
          <p:nvPr/>
        </p:nvSpPr>
        <p:spPr>
          <a:xfrm>
            <a:off x="2233658" y="4656951"/>
            <a:ext cx="2365216" cy="1246649"/>
          </a:xfrm>
          <a:prstGeom prst="wedgeRoundRectCallout">
            <a:avLst>
              <a:gd name="adj1" fmla="val 73696"/>
              <a:gd name="adj2" fmla="val -6359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p:cNvSpPr txBox="1"/>
          <p:nvPr/>
        </p:nvSpPr>
        <p:spPr>
          <a:xfrm>
            <a:off x="2233658" y="4521135"/>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filter</a:t>
            </a:r>
            <a:r>
              <a:rPr lang="en-US" sz="2800" dirty="0">
                <a:solidFill>
                  <a:schemeClr val="bg1"/>
                </a:solidFill>
              </a:rPr>
              <a:t> rows by a condition</a:t>
            </a:r>
          </a:p>
          <a:p>
            <a:pPr algn="ctr"/>
            <a:endParaRPr lang="en-US" dirty="0">
              <a:solidFill>
                <a:schemeClr val="bg1"/>
              </a:solidFill>
            </a:endParaRPr>
          </a:p>
        </p:txBody>
      </p:sp>
    </p:spTree>
    <p:extLst>
      <p:ext uri="{BB962C8B-B14F-4D97-AF65-F5344CB8AC3E}">
        <p14:creationId xmlns:p14="http://schemas.microsoft.com/office/powerpoint/2010/main" val="25752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B22E-1496-AC4E-9155-8790FE105CAD}"/>
              </a:ext>
            </a:extLst>
          </p:cNvPr>
          <p:cNvSpPr>
            <a:spLocks noGrp="1"/>
          </p:cNvSpPr>
          <p:nvPr>
            <p:ph type="title"/>
          </p:nvPr>
        </p:nvSpPr>
        <p:spPr/>
        <p:txBody>
          <a:bodyPr/>
          <a:lstStyle/>
          <a:p>
            <a:r>
              <a:rPr lang="en-US" dirty="0"/>
              <a:t>Databases: Best Practices</a:t>
            </a:r>
          </a:p>
        </p:txBody>
      </p:sp>
      <p:sp>
        <p:nvSpPr>
          <p:cNvPr id="3" name="Content Placeholder 2">
            <a:extLst>
              <a:ext uri="{FF2B5EF4-FFF2-40B4-BE49-F238E27FC236}">
                <a16:creationId xmlns:a16="http://schemas.microsoft.com/office/drawing/2014/main" id="{A253223C-6AF0-A14D-9833-FDAFACAD8840}"/>
              </a:ext>
            </a:extLst>
          </p:cNvPr>
          <p:cNvSpPr>
            <a:spLocks noGrp="1"/>
          </p:cNvSpPr>
          <p:nvPr>
            <p:ph idx="1"/>
          </p:nvPr>
        </p:nvSpPr>
        <p:spPr>
          <a:xfrm>
            <a:off x="1024128" y="2286000"/>
            <a:ext cx="9948672" cy="4023360"/>
          </a:xfrm>
        </p:spPr>
        <p:txBody>
          <a:bodyPr>
            <a:normAutofit/>
          </a:bodyPr>
          <a:lstStyle/>
          <a:p>
            <a:pPr>
              <a:buFont typeface="Arial" panose="020B0604020202020204" pitchFamily="34" charset="0"/>
              <a:buChar char="•"/>
            </a:pPr>
            <a:r>
              <a:rPr lang="en-US" sz="3200" dirty="0"/>
              <a:t> Know and follow the rules of permissible use</a:t>
            </a:r>
          </a:p>
          <a:p>
            <a:pPr>
              <a:buFont typeface="Arial" panose="020B0604020202020204" pitchFamily="34" charset="0"/>
              <a:buChar char="•"/>
            </a:pPr>
            <a:endParaRPr lang="en-US" sz="3200" dirty="0"/>
          </a:p>
          <a:p>
            <a:pPr>
              <a:buFont typeface="Arial" panose="020B0604020202020204" pitchFamily="34" charset="0"/>
              <a:buChar char="•"/>
            </a:pPr>
            <a:r>
              <a:rPr lang="en-US" sz="3200" dirty="0"/>
              <a:t> Let the database server do as much of the computation as possible</a:t>
            </a:r>
          </a:p>
          <a:p>
            <a:pPr>
              <a:buFont typeface="Arial" panose="020B0604020202020204" pitchFamily="34" charset="0"/>
              <a:buChar char="•"/>
            </a:pPr>
            <a:endParaRPr lang="en-US" sz="3200" dirty="0"/>
          </a:p>
          <a:p>
            <a:pPr>
              <a:buFont typeface="Arial" panose="020B0604020202020204" pitchFamily="34" charset="0"/>
              <a:buChar char="•"/>
            </a:pPr>
            <a:r>
              <a:rPr lang="en-US" sz="3200" dirty="0"/>
              <a:t> While you develop with a database query, limit results</a:t>
            </a:r>
          </a:p>
        </p:txBody>
      </p:sp>
    </p:spTree>
    <p:extLst>
      <p:ext uri="{BB962C8B-B14F-4D97-AF65-F5344CB8AC3E}">
        <p14:creationId xmlns:p14="http://schemas.microsoft.com/office/powerpoint/2010/main" val="159649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it OK to look at patient data?</a:t>
            </a:r>
          </a:p>
        </p:txBody>
      </p:sp>
      <p:pic>
        <p:nvPicPr>
          <p:cNvPr id="6" name="Picture 5"/>
          <p:cNvPicPr>
            <a:picLocks noChangeAspect="1"/>
          </p:cNvPicPr>
          <p:nvPr/>
        </p:nvPicPr>
        <p:blipFill>
          <a:blip r:embed="rId3"/>
          <a:stretch>
            <a:fillRect/>
          </a:stretch>
        </p:blipFill>
        <p:spPr>
          <a:xfrm>
            <a:off x="4035863" y="1878711"/>
            <a:ext cx="4216522" cy="2319087"/>
          </a:xfrm>
          <a:prstGeom prst="rect">
            <a:avLst/>
          </a:prstGeom>
        </p:spPr>
      </p:pic>
      <p:graphicFrame>
        <p:nvGraphicFramePr>
          <p:cNvPr id="9" name="Diagram 8"/>
          <p:cNvGraphicFramePr/>
          <p:nvPr>
            <p:extLst>
              <p:ext uri="{D42A27DB-BD31-4B8C-83A1-F6EECF244321}">
                <p14:modId xmlns:p14="http://schemas.microsoft.com/office/powerpoint/2010/main" val="1261556209"/>
              </p:ext>
            </p:extLst>
          </p:nvPr>
        </p:nvGraphicFramePr>
        <p:xfrm>
          <a:off x="673766" y="3098414"/>
          <a:ext cx="10940715" cy="4125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30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60BDAA-48FC-574A-BDED-950C3DF190FB}"/>
              </a:ext>
            </a:extLst>
          </p:cNvPr>
          <p:cNvSpPr>
            <a:spLocks noGrp="1"/>
          </p:cNvSpPr>
          <p:nvPr>
            <p:ph type="title"/>
          </p:nvPr>
        </p:nvSpPr>
        <p:spPr>
          <a:xfrm>
            <a:off x="1024128" y="585216"/>
            <a:ext cx="9720072" cy="1499616"/>
          </a:xfrm>
        </p:spPr>
        <p:txBody>
          <a:bodyPr>
            <a:normAutofit/>
          </a:bodyPr>
          <a:lstStyle/>
          <a:p>
            <a:r>
              <a:rPr lang="en-US" dirty="0"/>
              <a:t>Your Turn #4</a:t>
            </a:r>
          </a:p>
        </p:txBody>
      </p:sp>
      <p:sp>
        <p:nvSpPr>
          <p:cNvPr id="5" name="Text Placeholder 2">
            <a:extLst>
              <a:ext uri="{FF2B5EF4-FFF2-40B4-BE49-F238E27FC236}">
                <a16:creationId xmlns:a16="http://schemas.microsoft.com/office/drawing/2014/main" id="{0644367F-8091-9740-B806-35B52A43B0D1}"/>
              </a:ext>
            </a:extLst>
          </p:cNvPr>
          <p:cNvSpPr>
            <a:spLocks noGrp="1"/>
          </p:cNvSpPr>
          <p:nvPr>
            <p:ph type="body" sz="quarter" idx="13"/>
          </p:nvPr>
        </p:nvSpPr>
        <p:spPr>
          <a:xfrm>
            <a:off x="1024128" y="2238375"/>
            <a:ext cx="9997658" cy="3476625"/>
          </a:xfrm>
        </p:spPr>
        <p:txBody>
          <a:bodyPr>
            <a:normAutofit/>
          </a:bodyPr>
          <a:lstStyle/>
          <a:p>
            <a:pPr marL="0" indent="0">
              <a:buNone/>
            </a:pPr>
            <a:r>
              <a:rPr lang="en-US" sz="4400" dirty="0"/>
              <a:t>Work through the section “Your Turn #4” </a:t>
            </a:r>
            <a:r>
              <a:rPr lang="en-US" sz="4000" dirty="0"/>
              <a:t>of </a:t>
            </a:r>
            <a:r>
              <a:rPr lang="en-US" sz="3200" dirty="0">
                <a:solidFill>
                  <a:schemeClr val="accent2"/>
                </a:solidFill>
                <a:latin typeface="Monaco" charset="0"/>
                <a:ea typeface="Monaco" charset="0"/>
                <a:cs typeface="Monaco" charset="0"/>
              </a:rPr>
              <a:t>02-getting-data.</a:t>
            </a:r>
            <a:r>
              <a:rPr lang="en-US" sz="3200">
                <a:solidFill>
                  <a:schemeClr val="accent2"/>
                </a:solidFill>
                <a:latin typeface="Monaco" charset="0"/>
                <a:ea typeface="Monaco" charset="0"/>
                <a:cs typeface="Monaco" charset="0"/>
              </a:rPr>
              <a:t>Rmd</a:t>
            </a:r>
            <a:r>
              <a:rPr lang="en-US" sz="4400"/>
              <a:t>.</a:t>
            </a:r>
            <a:endParaRPr lang="en-US" sz="4400" dirty="0"/>
          </a:p>
        </p:txBody>
      </p:sp>
    </p:spTree>
    <p:extLst>
      <p:ext uri="{BB962C8B-B14F-4D97-AF65-F5344CB8AC3E}">
        <p14:creationId xmlns:p14="http://schemas.microsoft.com/office/powerpoint/2010/main" val="1016170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The Definition of “Healthcare Operations” Explicitly Includes Quality Improvement Activities</a:t>
            </a:r>
          </a:p>
        </p:txBody>
      </p:sp>
      <p:grpSp>
        <p:nvGrpSpPr>
          <p:cNvPr id="6" name="Group 5"/>
          <p:cNvGrpSpPr/>
          <p:nvPr/>
        </p:nvGrpSpPr>
        <p:grpSpPr>
          <a:xfrm>
            <a:off x="3835119" y="2146580"/>
            <a:ext cx="4098089" cy="4462829"/>
            <a:chOff x="4007960" y="2084832"/>
            <a:chExt cx="4098089" cy="4462829"/>
          </a:xfrm>
        </p:grpSpPr>
        <p:pic>
          <p:nvPicPr>
            <p:cNvPr id="3" name="Picture 2"/>
            <p:cNvPicPr>
              <a:picLocks noChangeAspect="1"/>
            </p:cNvPicPr>
            <p:nvPr/>
          </p:nvPicPr>
          <p:blipFill>
            <a:blip r:embed="rId3"/>
            <a:stretch>
              <a:fillRect/>
            </a:stretch>
          </p:blipFill>
          <p:spPr>
            <a:xfrm>
              <a:off x="4007960" y="2084832"/>
              <a:ext cx="4098089" cy="4062912"/>
            </a:xfrm>
            <a:prstGeom prst="rect">
              <a:avLst/>
            </a:prstGeom>
          </p:spPr>
        </p:pic>
        <p:pic>
          <p:nvPicPr>
            <p:cNvPr id="4" name="Picture 3"/>
            <p:cNvPicPr>
              <a:picLocks noChangeAspect="1"/>
            </p:cNvPicPr>
            <p:nvPr/>
          </p:nvPicPr>
          <p:blipFill>
            <a:blip r:embed="rId4"/>
            <a:stretch>
              <a:fillRect/>
            </a:stretch>
          </p:blipFill>
          <p:spPr>
            <a:xfrm>
              <a:off x="4043051" y="6083576"/>
              <a:ext cx="4027905" cy="464085"/>
            </a:xfrm>
            <a:prstGeom prst="rect">
              <a:avLst/>
            </a:prstGeom>
          </p:spPr>
        </p:pic>
      </p:grpSp>
      <p:sp>
        <p:nvSpPr>
          <p:cNvPr id="5" name="TextBox 4"/>
          <p:cNvSpPr txBox="1"/>
          <p:nvPr/>
        </p:nvSpPr>
        <p:spPr>
          <a:xfrm>
            <a:off x="8325853" y="6147744"/>
            <a:ext cx="3689684" cy="461665"/>
          </a:xfrm>
          <a:prstGeom prst="rect">
            <a:avLst/>
          </a:prstGeom>
          <a:noFill/>
        </p:spPr>
        <p:txBody>
          <a:bodyPr wrap="square" rtlCol="0">
            <a:spAutoFit/>
          </a:bodyPr>
          <a:lstStyle/>
          <a:p>
            <a:r>
              <a:rPr lang="en-US" sz="2400" dirty="0"/>
              <a:t>2017 45 CFR </a:t>
            </a:r>
            <a:r>
              <a:rPr lang="is-IS" sz="2400" dirty="0"/>
              <a:t>§ 164.501 </a:t>
            </a:r>
            <a:endParaRPr lang="en-US" sz="2400" dirty="0"/>
          </a:p>
        </p:txBody>
      </p:sp>
      <p:grpSp>
        <p:nvGrpSpPr>
          <p:cNvPr id="17" name="Group 16"/>
          <p:cNvGrpSpPr/>
          <p:nvPr/>
        </p:nvGrpSpPr>
        <p:grpSpPr>
          <a:xfrm>
            <a:off x="3870210" y="2997200"/>
            <a:ext cx="4027904" cy="443043"/>
            <a:chOff x="3870210" y="2997200"/>
            <a:chExt cx="4027904" cy="443043"/>
          </a:xfrm>
        </p:grpSpPr>
        <p:sp>
          <p:nvSpPr>
            <p:cNvPr id="7" name="Rectangle 6"/>
            <p:cNvSpPr/>
            <p:nvPr/>
          </p:nvSpPr>
          <p:spPr>
            <a:xfrm>
              <a:off x="4475099" y="2997200"/>
              <a:ext cx="3423015"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870210" y="3215390"/>
              <a:ext cx="2950315" cy="22485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 name="Rectangle 9"/>
          <p:cNvSpPr/>
          <p:nvPr/>
        </p:nvSpPr>
        <p:spPr>
          <a:xfrm>
            <a:off x="4059088" y="2146580"/>
            <a:ext cx="2305993" cy="23511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8" name="Group 17"/>
          <p:cNvGrpSpPr/>
          <p:nvPr/>
        </p:nvGrpSpPr>
        <p:grpSpPr>
          <a:xfrm>
            <a:off x="3869572" y="3631081"/>
            <a:ext cx="4028541" cy="871309"/>
            <a:chOff x="3869572" y="3631081"/>
            <a:chExt cx="4028541" cy="871309"/>
          </a:xfrm>
        </p:grpSpPr>
        <p:sp>
          <p:nvSpPr>
            <p:cNvPr id="12" name="Rectangle 11"/>
            <p:cNvSpPr/>
            <p:nvPr/>
          </p:nvSpPr>
          <p:spPr>
            <a:xfrm>
              <a:off x="6080166" y="3631081"/>
              <a:ext cx="1817947"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9574" y="3847820"/>
              <a:ext cx="402853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9573" y="4066010"/>
              <a:ext cx="402853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3869572" y="4284200"/>
              <a:ext cx="319030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681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3095" y="497632"/>
            <a:ext cx="10901126" cy="10710055"/>
          </a:xfrm>
          <a:prstGeom prst="rect">
            <a:avLst/>
          </a:prstGeom>
        </p:spPr>
      </p:pic>
    </p:spTree>
    <p:extLst>
      <p:ext uri="{BB962C8B-B14F-4D97-AF65-F5344CB8AC3E}">
        <p14:creationId xmlns:p14="http://schemas.microsoft.com/office/powerpoint/2010/main" val="81197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Tree>
    <p:extLst>
      <p:ext uri="{BB962C8B-B14F-4D97-AF65-F5344CB8AC3E}">
        <p14:creationId xmlns:p14="http://schemas.microsoft.com/office/powerpoint/2010/main" val="100762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Why bother?</a:t>
            </a:r>
          </a:p>
        </p:txBody>
      </p:sp>
      <p:pic>
        <p:nvPicPr>
          <p:cNvPr id="11" name="Picture 10"/>
          <p:cNvPicPr>
            <a:picLocks noChangeAspect="1"/>
          </p:cNvPicPr>
          <p:nvPr/>
        </p:nvPicPr>
        <p:blipFill>
          <a:blip r:embed="rId3"/>
          <a:stretch>
            <a:fillRect/>
          </a:stretch>
        </p:blipFill>
        <p:spPr>
          <a:xfrm>
            <a:off x="2045367" y="2274280"/>
            <a:ext cx="7901335" cy="2903779"/>
          </a:xfrm>
          <a:prstGeom prst="rect">
            <a:avLst/>
          </a:prstGeom>
        </p:spPr>
      </p:pic>
      <p:sp>
        <p:nvSpPr>
          <p:cNvPr id="12" name="Rectangle 11"/>
          <p:cNvSpPr/>
          <p:nvPr/>
        </p:nvSpPr>
        <p:spPr>
          <a:xfrm>
            <a:off x="2182163" y="3289579"/>
            <a:ext cx="861826" cy="41614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a:blip r:embed="rId4"/>
          <a:stretch>
            <a:fillRect/>
          </a:stretch>
        </p:blipFill>
        <p:spPr>
          <a:xfrm>
            <a:off x="12305245" y="7285042"/>
            <a:ext cx="609600" cy="706120"/>
          </a:xfrm>
          <a:prstGeom prst="rect">
            <a:avLst/>
          </a:prstGeom>
        </p:spPr>
      </p:pic>
      <p:pic>
        <p:nvPicPr>
          <p:cNvPr id="14" name="Picture 13"/>
          <p:cNvPicPr>
            <a:picLocks noChangeAspect="1"/>
          </p:cNvPicPr>
          <p:nvPr/>
        </p:nvPicPr>
        <p:blipFill>
          <a:blip r:embed="rId5"/>
          <a:stretch>
            <a:fillRect/>
          </a:stretch>
        </p:blipFill>
        <p:spPr>
          <a:xfrm>
            <a:off x="12914845" y="7277256"/>
            <a:ext cx="616339" cy="713906"/>
          </a:xfrm>
          <a:prstGeom prst="rect">
            <a:avLst/>
          </a:prstGeom>
        </p:spPr>
      </p:pic>
      <p:grpSp>
        <p:nvGrpSpPr>
          <p:cNvPr id="31" name="Group 30"/>
          <p:cNvGrpSpPr/>
          <p:nvPr/>
        </p:nvGrpSpPr>
        <p:grpSpPr>
          <a:xfrm>
            <a:off x="3037398" y="1121134"/>
            <a:ext cx="8886777" cy="4762831"/>
            <a:chOff x="3037398" y="1121134"/>
            <a:chExt cx="8886777" cy="4762831"/>
          </a:xfrm>
        </p:grpSpPr>
        <p:grpSp>
          <p:nvGrpSpPr>
            <p:cNvPr id="15" name="Group 14"/>
            <p:cNvGrpSpPr/>
            <p:nvPr/>
          </p:nvGrpSpPr>
          <p:grpSpPr>
            <a:xfrm>
              <a:off x="3753569" y="1122116"/>
              <a:ext cx="8170606" cy="4751072"/>
              <a:chOff x="275360" y="235974"/>
              <a:chExt cx="11388160" cy="6622026"/>
            </a:xfrm>
          </p:grpSpPr>
          <p:sp>
            <p:nvSpPr>
              <p:cNvPr id="16" name="Rectangle 15"/>
              <p:cNvSpPr/>
              <p:nvPr/>
            </p:nvSpPr>
            <p:spPr>
              <a:xfrm>
                <a:off x="275360" y="235974"/>
                <a:ext cx="11388160" cy="6622026"/>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9585164" y="1130656"/>
                <a:ext cx="1409700" cy="1422400"/>
                <a:chOff x="9585164" y="1130656"/>
                <a:chExt cx="1409700" cy="1422400"/>
              </a:xfrm>
            </p:grpSpPr>
            <p:pic>
              <p:nvPicPr>
                <p:cNvPr id="27" name="Picture 26"/>
                <p:cNvPicPr>
                  <a:picLocks noChangeAspect="1"/>
                </p:cNvPicPr>
                <p:nvPr/>
              </p:nvPicPr>
              <p:blipFill>
                <a:blip r:embed="rId6"/>
                <a:stretch>
                  <a:fillRect/>
                </a:stretch>
              </p:blipFill>
              <p:spPr>
                <a:xfrm>
                  <a:off x="9585164" y="1130656"/>
                  <a:ext cx="1409700" cy="1422400"/>
                </a:xfrm>
                <a:prstGeom prst="rect">
                  <a:avLst/>
                </a:prstGeom>
              </p:spPr>
            </p:pic>
            <p:sp>
              <p:nvSpPr>
                <p:cNvPr id="28" name="TextBox 27"/>
                <p:cNvSpPr txBox="1"/>
                <p:nvPr/>
              </p:nvSpPr>
              <p:spPr>
                <a:xfrm>
                  <a:off x="9810696" y="1462258"/>
                  <a:ext cx="958643" cy="729262"/>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18" name="Group 17"/>
              <p:cNvGrpSpPr/>
              <p:nvPr/>
            </p:nvGrpSpPr>
            <p:grpSpPr>
              <a:xfrm>
                <a:off x="9585164" y="2857447"/>
                <a:ext cx="1409700" cy="1422400"/>
                <a:chOff x="11522119" y="3161838"/>
                <a:chExt cx="1409700" cy="1422400"/>
              </a:xfrm>
            </p:grpSpPr>
            <p:pic>
              <p:nvPicPr>
                <p:cNvPr id="25" name="Picture 24"/>
                <p:cNvPicPr>
                  <a:picLocks noChangeAspect="1"/>
                </p:cNvPicPr>
                <p:nvPr/>
              </p:nvPicPr>
              <p:blipFill>
                <a:blip r:embed="rId6"/>
                <a:stretch>
                  <a:fillRect/>
                </a:stretch>
              </p:blipFill>
              <p:spPr>
                <a:xfrm>
                  <a:off x="11522119" y="3161838"/>
                  <a:ext cx="1409700" cy="1422400"/>
                </a:xfrm>
                <a:prstGeom prst="rect">
                  <a:avLst/>
                </a:prstGeom>
              </p:spPr>
            </p:pic>
            <p:sp>
              <p:nvSpPr>
                <p:cNvPr id="26" name="TextBox 25"/>
                <p:cNvSpPr txBox="1"/>
                <p:nvPr/>
              </p:nvSpPr>
              <p:spPr>
                <a:xfrm>
                  <a:off x="11747651" y="3493440"/>
                  <a:ext cx="958643" cy="729262"/>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grpSp>
            <p:nvGrpSpPr>
              <p:cNvPr id="19" name="Group 18"/>
              <p:cNvGrpSpPr/>
              <p:nvPr/>
            </p:nvGrpSpPr>
            <p:grpSpPr>
              <a:xfrm>
                <a:off x="9388322" y="4584237"/>
                <a:ext cx="1803400" cy="2184400"/>
                <a:chOff x="9388322" y="4584237"/>
                <a:chExt cx="1803400" cy="2184400"/>
              </a:xfrm>
            </p:grpSpPr>
            <p:pic>
              <p:nvPicPr>
                <p:cNvPr id="23" name="Picture 22"/>
                <p:cNvPicPr>
                  <a:picLocks noChangeAspect="1"/>
                </p:cNvPicPr>
                <p:nvPr/>
              </p:nvPicPr>
              <p:blipFill>
                <a:blip r:embed="rId7"/>
                <a:stretch>
                  <a:fillRect/>
                </a:stretch>
              </p:blipFill>
              <p:spPr>
                <a:xfrm>
                  <a:off x="9388322" y="4584237"/>
                  <a:ext cx="1803400" cy="2184400"/>
                </a:xfrm>
                <a:prstGeom prst="rect">
                  <a:avLst/>
                </a:prstGeom>
              </p:spPr>
            </p:pic>
            <p:sp>
              <p:nvSpPr>
                <p:cNvPr id="24" name="TextBox 23"/>
                <p:cNvSpPr txBox="1"/>
                <p:nvPr/>
              </p:nvSpPr>
              <p:spPr>
                <a:xfrm>
                  <a:off x="9831590" y="5322494"/>
                  <a:ext cx="958643" cy="729262"/>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grpSp>
          <p:pic>
            <p:nvPicPr>
              <p:cNvPr id="20" name="Picture 19"/>
              <p:cNvPicPr>
                <a:picLocks noChangeAspect="1"/>
              </p:cNvPicPr>
              <p:nvPr/>
            </p:nvPicPr>
            <p:blipFill rotWithShape="1">
              <a:blip r:embed="rId8"/>
              <a:srcRect l="2750" r="3730"/>
              <a:stretch/>
            </p:blipFill>
            <p:spPr>
              <a:xfrm>
                <a:off x="511203" y="2019937"/>
                <a:ext cx="5450772" cy="3291348"/>
              </a:xfrm>
              <a:prstGeom prst="rect">
                <a:avLst/>
              </a:prstGeom>
            </p:spPr>
          </p:pic>
          <p:pic>
            <p:nvPicPr>
              <p:cNvPr id="21" name="Picture 20"/>
              <p:cNvPicPr>
                <a:picLocks noChangeAspect="1"/>
              </p:cNvPicPr>
              <p:nvPr/>
            </p:nvPicPr>
            <p:blipFill rotWithShape="1">
              <a:blip r:embed="rId9"/>
              <a:srcRect t="18681"/>
              <a:stretch/>
            </p:blipFill>
            <p:spPr>
              <a:xfrm rot="16200000" flipV="1">
                <a:off x="7100889" y="1977705"/>
                <a:ext cx="1015999" cy="3181882"/>
              </a:xfrm>
              <a:prstGeom prst="rect">
                <a:avLst/>
              </a:prstGeom>
            </p:spPr>
          </p:pic>
          <p:sp>
            <p:nvSpPr>
              <p:cNvPr id="22" name="TextBox 21"/>
              <p:cNvSpPr txBox="1"/>
              <p:nvPr/>
            </p:nvSpPr>
            <p:spPr>
              <a:xfrm>
                <a:off x="1540823" y="1665994"/>
                <a:ext cx="3448665" cy="729262"/>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grpSp>
        <p:sp>
          <p:nvSpPr>
            <p:cNvPr id="30" name="Freeform 29"/>
            <p:cNvSpPr/>
            <p:nvPr/>
          </p:nvSpPr>
          <p:spPr>
            <a:xfrm>
              <a:off x="3037398" y="1121134"/>
              <a:ext cx="723569" cy="4762831"/>
            </a:xfrm>
            <a:custGeom>
              <a:avLst/>
              <a:gdLst>
                <a:gd name="connsiteX0" fmla="*/ 3257 w 723569"/>
                <a:gd name="connsiteY0" fmla="*/ 2167401 h 4762831"/>
                <a:gd name="connsiteX1" fmla="*/ 723569 w 723569"/>
                <a:gd name="connsiteY1" fmla="*/ 0 h 4762831"/>
                <a:gd name="connsiteX2" fmla="*/ 723569 w 723569"/>
                <a:gd name="connsiteY2" fmla="*/ 4762831 h 4762831"/>
                <a:gd name="connsiteX3" fmla="*/ 0 w 723569"/>
                <a:gd name="connsiteY3" fmla="*/ 2576223 h 4762831"/>
              </a:gdLst>
              <a:ahLst/>
              <a:cxnLst>
                <a:cxn ang="0">
                  <a:pos x="connsiteX0" y="connsiteY0"/>
                </a:cxn>
                <a:cxn ang="0">
                  <a:pos x="connsiteX1" y="connsiteY1"/>
                </a:cxn>
                <a:cxn ang="0">
                  <a:pos x="connsiteX2" y="connsiteY2"/>
                </a:cxn>
                <a:cxn ang="0">
                  <a:pos x="connsiteX3" y="connsiteY3"/>
                </a:cxn>
              </a:cxnLst>
              <a:rect l="l" t="t" r="r" b="b"/>
              <a:pathLst>
                <a:path w="723569" h="4762831">
                  <a:moveTo>
                    <a:pt x="3257" y="2167401"/>
                  </a:moveTo>
                  <a:lnTo>
                    <a:pt x="723569" y="0"/>
                  </a:lnTo>
                  <a:lnTo>
                    <a:pt x="723569" y="4762831"/>
                  </a:lnTo>
                  <a:lnTo>
                    <a:pt x="0" y="2576223"/>
                  </a:lnTo>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110700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7338</TotalTime>
  <Words>2604</Words>
  <Application>Microsoft Macintosh PowerPoint</Application>
  <PresentationFormat>Widescreen</PresentationFormat>
  <Paragraphs>310</Paragraphs>
  <Slides>41</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Patient Data </vt:lpstr>
      <vt:lpstr>When is it OK to look at patient data?</vt:lpstr>
      <vt:lpstr>The Definition of “Healthcare Operations” Explicitly Includes Quality Improvement Activities</vt:lpstr>
      <vt:lpstr>PowerPoint Presentation</vt:lpstr>
      <vt:lpstr>Importing Data</vt:lpstr>
      <vt:lpstr>Why bother?</vt:lpstr>
      <vt:lpstr>PowerPoint Presentation</vt:lpstr>
      <vt:lpstr>PowerPoint Presentation</vt:lpstr>
      <vt:lpstr>PowerPoint Presentation</vt:lpstr>
      <vt:lpstr>PowerPoint Presentation</vt:lpstr>
      <vt:lpstr>Aside: R Syntax Basics</vt:lpstr>
      <vt:lpstr>Aside: R Syntax Basics</vt:lpstr>
      <vt:lpstr>Aside: R Syntax Basics</vt:lpstr>
      <vt:lpstr>Aside: R Syntax Basics</vt:lpstr>
      <vt:lpstr>PowerPoint Presentation</vt:lpstr>
      <vt:lpstr>Your Turn #1 </vt:lpstr>
      <vt:lpstr>PowerPoint Presentation</vt:lpstr>
      <vt:lpstr>PowerPoint Presentation</vt:lpstr>
      <vt:lpstr>PowerPoint Presentation</vt:lpstr>
      <vt:lpstr>How to Get Help When You Get Stuck</vt:lpstr>
      <vt:lpstr>Your Turn #2</vt:lpstr>
      <vt:lpstr>PowerPoint Presentation</vt:lpstr>
      <vt:lpstr>The Basic Approach to Getting Un-Stuck</vt:lpstr>
      <vt:lpstr>Scenario 1: Unexpected Result or Error Message</vt:lpstr>
      <vt:lpstr>PowerPoint Presentation</vt:lpstr>
      <vt:lpstr>Scenario 2: You Know What You Want to Do But Don’t Know How to Do it in R</vt:lpstr>
      <vt:lpstr>PowerPoint Presentation</vt:lpstr>
      <vt:lpstr>PowerPoint Presentation</vt:lpstr>
      <vt:lpstr>PowerPoint Presentation</vt:lpstr>
      <vt:lpstr>PowerPoint Presentation</vt:lpstr>
      <vt:lpstr>PowerPoint Presentation</vt:lpstr>
      <vt:lpstr>PowerPoint Presentation</vt:lpstr>
      <vt:lpstr>Your Turn #3</vt:lpstr>
      <vt:lpstr>Databases</vt:lpstr>
      <vt:lpstr>PowerPoint Presentation</vt:lpstr>
      <vt:lpstr>PowerPoint Presentation</vt:lpstr>
      <vt:lpstr>Databases: Best Practices</vt:lpstr>
      <vt:lpstr>Your Turn #4</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Stephan,M.D.</cp:lastModifiedBy>
  <cp:revision>200</cp:revision>
  <cp:lastPrinted>2018-03-28T01:39:21Z</cp:lastPrinted>
  <dcterms:created xsi:type="dcterms:W3CDTF">2018-02-12T18:18:21Z</dcterms:created>
  <dcterms:modified xsi:type="dcterms:W3CDTF">2018-03-30T21:47:29Z</dcterms:modified>
</cp:coreProperties>
</file>